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7" r:id="rId2"/>
    <p:sldId id="260" r:id="rId3"/>
    <p:sldId id="282" r:id="rId4"/>
    <p:sldId id="262" r:id="rId5"/>
    <p:sldId id="263" r:id="rId6"/>
    <p:sldId id="274" r:id="rId7"/>
    <p:sldId id="272" r:id="rId8"/>
    <p:sldId id="285" r:id="rId9"/>
    <p:sldId id="286" r:id="rId10"/>
    <p:sldId id="264" r:id="rId11"/>
    <p:sldId id="289" r:id="rId12"/>
    <p:sldId id="290" r:id="rId13"/>
    <p:sldId id="269" r:id="rId14"/>
    <p:sldId id="298" r:id="rId15"/>
    <p:sldId id="299" r:id="rId16"/>
    <p:sldId id="300" r:id="rId17"/>
    <p:sldId id="302" r:id="rId18"/>
    <p:sldId id="301" r:id="rId19"/>
    <p:sldId id="280" r:id="rId20"/>
    <p:sldId id="281" r:id="rId21"/>
    <p:sldId id="275" r:id="rId22"/>
    <p:sldId id="279" r:id="rId23"/>
    <p:sldId id="293" r:id="rId24"/>
    <p:sldId id="297" r:id="rId25"/>
    <p:sldId id="294" r:id="rId26"/>
    <p:sldId id="295" r:id="rId27"/>
    <p:sldId id="303" r:id="rId28"/>
    <p:sldId id="29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rOc/a4jTLqC4c8y1xagVQ==" hashData="errars9xU3Sl3Qlg0GRe/k4GcmV3UpFJE9gAvSVUbgOYkFH8rpv2dWtliG7O2xEDJGd0/J0GeyU7iUYMXV1hL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95CA-18CE-4A20-9EAB-EC6C026C43EC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B2883-2F19-4046-AF34-ABF196C2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98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2883-2F19-4046-AF34-ABF196C275F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53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2883-2F19-4046-AF34-ABF196C275F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015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2883-2F19-4046-AF34-ABF196C275F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151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0C6E7-121E-4A5B-853B-7ACFF5B8FD8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5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B2883-2F19-4046-AF34-ABF196C275F9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13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09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58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89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55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2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45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0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20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29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DBD68-91BC-4F30-AD31-709C430115C4}" type="datetimeFigureOut">
              <a:rPr lang="ru-RU" smtClean="0"/>
              <a:pPr/>
              <a:t>27-01-2021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F31C-23BF-4707-8618-FF23DB968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3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gosreestr.ru." TargetMode="External"/><Relationship Id="rId2" Type="http://schemas.openxmlformats.org/officeDocument/2006/relationships/hyperlink" Target="/fgosreestr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rikaz_no%201090%20&#1087;&#1086;%20&#1085;&#1072;&#1076;&#1086;&#1084;&#1085;&#1080;&#1082;&#1072;&#1084;.pdf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8;&#1088;&#1077;&#1073;&#1086;&#1074;&#1072;&#1085;&#1080;&#1103;%20&#1060;&#1047;%20&#1087;&#1086;%20&#1088;&#1077;&#1072;&#1083;&#1080;&#1079;&#1072;&#1094;&#1080;&#1080;%20&#1072;&#1076;&#1072;&#1087;&#1090;&#1080;&#1088;&#1086;&#1074;&#1072;&#1085;&#1085;&#1086;&#1081;%20&#1087;&#1088;&#1086;&#1075;&#1088;&#1072;&#1084;&#1084;&#1099;%20(&#1044;&#1083;&#1103;%20&#1086;&#1073;&#1091;&#1095;&#1072;&#1102;&#1097;&#1080;&#1093;&#1089;&#1103;%20&#1089;%20&#1054;&#1042;&#1047;.docx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&#1057;&#1040;&#1053;&#1055;&#1048;&#1053;%20&#1076;&#1083;&#1103;%20&#1054;&#1042;&#1047;%202015%20&#1075;..rt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57;&#1040;&#1053;&#1055;&#1048;&#1053;%20&#1076;&#1083;&#1103;%20&#1054;&#1042;&#1047;%202015%20&#1075;..rtf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2;&#1072;&#1079;%20816.rtf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7;&#1090;&#1086;&#1076;&#1080;&#1095;&#1077;&#1082;&#1089;&#1080;&#1077;%20&#1088;&#1077;&#1082;&#1086;&#1084;&#1077;&#1085;&#1076;&#1072;&#1094;&#1080;&#1080;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practic.childpsy.ru/upload/iblock/954/pmpk-1.pdf" TargetMode="External"/><Relationship Id="rId3" Type="http://schemas.openxmlformats.org/officeDocument/2006/relationships/hyperlink" Target="http://practic.childpsy.ru/document/detail.php?ID=22834" TargetMode="External"/><Relationship Id="rId7" Type="http://schemas.openxmlformats.org/officeDocument/2006/relationships/hyperlink" Target="http://practic.childpsy.ru/upload/iblock/220/pmpk-5.pdf" TargetMode="External"/><Relationship Id="rId2" Type="http://schemas.openxmlformats.org/officeDocument/2006/relationships/hyperlink" Target="http://sdo.mgaps.ru/books/K21/M12/p2/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actic.childpsy.ru/upload/iblock/49f/pmpk-3.pdf" TargetMode="External"/><Relationship Id="rId5" Type="http://schemas.openxmlformats.org/officeDocument/2006/relationships/hyperlink" Target="http://practic.childpsy.ru/upload/iblock/c69/pmpk-4.pdf" TargetMode="External"/><Relationship Id="rId4" Type="http://schemas.openxmlformats.org/officeDocument/2006/relationships/hyperlink" Target="http://docs.cntd.ru/document/901822210" TargetMode="External"/><Relationship Id="rId9" Type="http://schemas.openxmlformats.org/officeDocument/2006/relationships/hyperlink" Target="http://practic.childpsy.ru/upload/iblock/a93/pmpk-2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rant.ru/products/ipo/prime/doc/72016730/" TargetMode="External"/><Relationship Id="rId13" Type="http://schemas.openxmlformats.org/officeDocument/2006/relationships/hyperlink" Target="https://yadi.sk/i/aSjgt3063NzYB9" TargetMode="External"/><Relationship Id="rId3" Type="http://schemas.openxmlformats.org/officeDocument/2006/relationships/hyperlink" Target="http://www.consultant.ru/document/cons_doc_LAW_140174/" TargetMode="External"/><Relationship Id="rId7" Type="http://schemas.openxmlformats.org/officeDocument/2006/relationships/hyperlink" Target="&#1055;&#1088;&#1080;&#1082;&#1072;&#1079;%20&#8470;%201599%20&#1086;&#1090;%2019.12.2014.pdf" TargetMode="External"/><Relationship Id="rId12" Type="http://schemas.openxmlformats.org/officeDocument/2006/relationships/hyperlink" Target="http://docs.cntd.ru/document/90182221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0Bwwx4bNVCe-pMWpLMnBuMUxpcFk/view?usp=sharing" TargetMode="External"/><Relationship Id="rId11" Type="http://schemas.openxmlformats.org/officeDocument/2006/relationships/hyperlink" Target="https://base.garant.ru/70485996/" TargetMode="External"/><Relationship Id="rId5" Type="http://schemas.openxmlformats.org/officeDocument/2006/relationships/hyperlink" Target="&#1055;&#1088;&#1080;&#1082;&#1072;&#1079;%20&#8470;%201598%20&#1086;&#1090;%2019.12.2014.pdf" TargetMode="External"/><Relationship Id="rId10" Type="http://schemas.openxmlformats.org/officeDocument/2006/relationships/hyperlink" Target="https://base.garant.ru/70653798/" TargetMode="External"/><Relationship Id="rId4" Type="http://schemas.openxmlformats.org/officeDocument/2006/relationships/hyperlink" Target="file:///E:\&#1084;&#1072;&#1090;&#1077;&#1088;&#1080;&#1072;&#1083;&#1099;%20&#1055;&#1044;&#1055;&#1054;\&#1087;&#1088;&#1086;&#1092;&#1077;&#1089;&#1089;&#1080;&#1086;&#1085;&#1072;&#1083;&#1100;&#1085;&#1072;&#1103;%20&#1076;&#1077;&#1103;&#1090;&#1077;&#1083;&#1100;&#1085;&#1086;&#1089;&#1090;&#1100;%20%20&#1074;%20&#1091;&#1089;&#1083;&#1086;&#1074;&#1080;&#1103;&#1093;%20&#1054;&#1042;&#1047;\&#1055;&#1088;&#1086;&#1092;&#1077;&#1089;&#1089;&#1080;&#1086;&#1085;&#1072;&#1083;&#1100;&#1085;&#1072;&#1103;%20&#1076;&#1077;&#1103;&#1090;&#1077;&#1083;&#1100;&#1085;&#1086;&#1089;&#1090;&#1100;%20%20&#1087;&#1077;&#1076;&#1072;&#1075;&#1086;&#1075;&#1086;&#1074;%20&#1074;%20&#1091;&#1089;&#1083;&#1086;&#1074;&#1080;&#1103;&#1093;%20%20%20&#1080;&#1085;&#1082;&#1083;&#1102;&#1079;&#1080;&#1074;&#1085;&#1086;&#1075;&#1086;%20&#1080;%20&#1080;&#1085;&#1090;&#1077;&#1075;&#1088;&#1080;&#1088;&#1086;&#1074;&#1072;&#1085;&#1085;&#1086;&#1075;&#1086;%20&#1086;&#1073;&#1088;&#1072;&#1079;&#1086;&#1074;&#1072;&#1085;&#1080;&#1103;%20&#1086;&#1073;&#1091;&#1095;&#1072;&#1102;&#1097;&#1080;&#1093;&#1089;&#1103;%20&#1089;%20&#1054;&#1042;&#1047;\1598.doc" TargetMode="External"/><Relationship Id="rId9" Type="http://schemas.openxmlformats.org/officeDocument/2006/relationships/hyperlink" Target="http://docs.cntd.ru/document/499086251" TargetMode="External"/><Relationship Id="rId14" Type="http://schemas.openxmlformats.org/officeDocument/2006/relationships/hyperlink" Target="http://fgosreestr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pu.edu.ru/fp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2;&#1072;&#1079;%20&#1052;&#1080;&#1085;&#1080;&#1089;&#1090;&#1077;&#1088;&#1089;&#1090;&#1074;&#1072;%20&#1087;&#1088;&#1086;&#1089;&#1074;&#1077;&#1097;&#1077;&#1085;&#1080;&#1103;%20&#1056;&#1060;%20&#1086;&#1090;%202%20&#1089;&#1077;&#1085;&#1090;&#1103;&#1073;&#1088;&#1103;%202020%20&#1075;.%20&#8470;%20458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&#1055;&#1088;&#1080;&#1082;&#1072;&#1079;%20&#1052;&#1080;&#1085;&#1080;&#1089;&#1090;&#1077;&#1088;&#1089;&#1090;&#1074;&#1072;%20&#1086;&#1073;&#1088;&#1072;&#1079;&#1086;&#1074;&#1072;&#1085;&#1080;&#1103;%20&#1080;%20&#1085;&#1072;&#1091;&#1082;&#1080;%20&#1056;&#1060;%20&#1086;&#1090;%2014%20&#1086;&#1082;&#1090;&#1103;&#1073;&#1088;&#1103;%202013%20&#1075;.%20&#8470;%201145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gosreestr.ru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prikaz_no%201090%20&#1087;&#1086;%20&#1085;&#1072;&#1076;&#1086;&#1084;&#1085;&#1080;&#1082;&#1072;&#1084;.pdf" TargetMode="External"/><Relationship Id="rId2" Type="http://schemas.openxmlformats.org/officeDocument/2006/relationships/hyperlink" Target="https://base.garant.ru/74721198/5125778700ad1fd6499f5d42b4ce801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652120" y="5445224"/>
            <a:ext cx="324033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8" algn="ctr">
              <a:lnSpc>
                <a:spcPct val="80000"/>
              </a:lnSpc>
              <a:spcBef>
                <a:spcPct val="20000"/>
              </a:spcBef>
              <a:buClr>
                <a:srgbClr val="7F6F6F"/>
              </a:buClr>
              <a:buSzPct val="90000"/>
              <a:defRPr/>
            </a:pPr>
            <a:r>
              <a:rPr sz="1600" b="1" kern="0" dirty="0" smtClean="0">
                <a:solidFill>
                  <a:srgbClr val="320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Резник </a:t>
            </a:r>
            <a:r>
              <a:rPr sz="1600" b="1" kern="0" dirty="0">
                <a:solidFill>
                  <a:srgbClr val="320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Викторовна</a:t>
            </a:r>
          </a:p>
          <a:p>
            <a:pPr marL="26988" algn="ctr">
              <a:lnSpc>
                <a:spcPct val="80000"/>
              </a:lnSpc>
              <a:spcBef>
                <a:spcPct val="20000"/>
              </a:spcBef>
              <a:buClr>
                <a:srgbClr val="7F6F6F"/>
              </a:buClr>
              <a:buSzPct val="90000"/>
              <a:defRPr/>
            </a:pPr>
            <a:r>
              <a:rPr sz="1600" b="1" kern="0" dirty="0">
                <a:solidFill>
                  <a:srgbClr val="320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56043" y="263769"/>
            <a:ext cx="601635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8" algn="ctr">
              <a:lnSpc>
                <a:spcPct val="80000"/>
              </a:lnSpc>
              <a:defRPr/>
            </a:pPr>
            <a:r>
              <a:rPr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казенное  </a:t>
            </a:r>
            <a:r>
              <a:rPr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br>
              <a:rPr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образования</a:t>
            </a:r>
            <a:r>
              <a:rPr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центр развития образования</a:t>
            </a:r>
            <a:r>
              <a:rPr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b="1" dirty="0">
              <a:solidFill>
                <a:srgbClr val="320E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3370" y="5980755"/>
            <a:ext cx="2069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1214414" y="1071546"/>
            <a:ext cx="7500990" cy="4124405"/>
            <a:chOff x="658866" y="469913"/>
            <a:chExt cx="6964487" cy="3754498"/>
          </a:xfrm>
          <a:scene3d>
            <a:camera prst="orthographicFront"/>
            <a:lightRig rig="flat" dir="t"/>
          </a:scene3d>
        </p:grpSpPr>
        <p:sp>
          <p:nvSpPr>
            <p:cNvPr id="9" name="Овал 8"/>
            <p:cNvSpPr/>
            <p:nvPr/>
          </p:nvSpPr>
          <p:spPr>
            <a:xfrm>
              <a:off x="658866" y="469913"/>
              <a:ext cx="6964487" cy="375449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80000">
                  <a:schemeClr val="accent1">
                    <a:lumMod val="40000"/>
                    <a:lumOff val="60000"/>
                  </a:schemeClr>
                </a:gs>
                <a:gs pos="6128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</a:gra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Овал 4"/>
            <p:cNvSpPr/>
            <p:nvPr/>
          </p:nvSpPr>
          <p:spPr>
            <a:xfrm>
              <a:off x="1565846" y="1084778"/>
              <a:ext cx="4059030" cy="26548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sz="31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Picture 2" descr="C:\Users\Osysalova\Desktop\image.ph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1145293" cy="114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59109" y="2214554"/>
            <a:ext cx="5786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0" cap="all" spc="0" normalizeH="0" baseline="0" noProof="0" dirty="0" smtClean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/>
                <a:ea typeface="+mj-ea"/>
                <a:cs typeface="+mj-cs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49651" y="1485971"/>
            <a:ext cx="6337125" cy="4031873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ПРОЕКТИРОВАНИЯ </a:t>
            </a:r>
          </a:p>
          <a:p>
            <a:pPr algn="ctr"/>
            <a:r>
              <a:rPr lang="ru-RU" sz="32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РЕАЛИЗАЦИИ АДАПТИРОВАННЫХ общеобразовательных программ </a:t>
            </a: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739" y="116632"/>
            <a:ext cx="874574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b="1" i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Необходимость создания образовательных условий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ребенка с ОВЗ фиксируется в рекомендациях ПМПК в соответствии с </a:t>
            </a:r>
            <a:r>
              <a:rPr lang="ru-RU" sz="20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приказом Минобрнауки России от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20.09.2013 №1082 </a:t>
            </a:r>
            <a:r>
              <a:rPr lang="ru-RU" sz="20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"Об утверждении Положения о психолого-медико-педагогической комиссии".</a:t>
            </a:r>
            <a:endParaRPr lang="ru-RU" sz="2000" b="1" i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8739" y="1469620"/>
            <a:ext cx="856781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рекомендациях ПМПК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определяется: 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образовательная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программа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(вариант АООП НОО;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вариант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АООП О с УО)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или специальная индивидуальная образовательная программа развития, учитывающая особенности психофизического развития, индивидуальных возможностей и при необходимости обеспечивающая коррекцию нарушений развития и социальную адаптацию обучающегося с ОВЗ, в том числе с умственной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отсталостью; 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  форма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получения образования; 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  необходимость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периода динамического наблюдения; 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направления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работы специалистов сопровождения (учитель-логопед, педагог-психолог, специальный психолог, учитель-дефектолог (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олигофренопедагог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сурдопедагог, тифлопедагог); 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условия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прохождения государственной итоговой аттестации и др.</a:t>
            </a:r>
            <a:endParaRPr lang="ru-RU" sz="20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8739" y="5805264"/>
            <a:ext cx="874574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освоения АООП НОО сохраняется возможность перехода обучающегося с одного варианта АООП НОО на другой по рекомендации ПМПК и с учетом мнения родителей (законных представителей).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(ФГОС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НОО ОВЗ п.2.13.)</a:t>
            </a:r>
          </a:p>
        </p:txBody>
      </p:sp>
    </p:spTree>
    <p:extLst>
      <p:ext uri="{BB962C8B-B14F-4D97-AF65-F5344CB8AC3E}">
        <p14:creationId xmlns:p14="http://schemas.microsoft.com/office/powerpoint/2010/main" val="26797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429156"/>
          </a:xfrm>
        </p:spPr>
        <p:txBody>
          <a:bodyPr>
            <a:normAutofit fontScale="62500" lnSpcReduction="20000"/>
          </a:bodyPr>
          <a:lstStyle/>
          <a:p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i="1" u="sng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РФ от 19  декабря 2014 г. № 1598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 </a:t>
            </a:r>
          </a:p>
          <a:p>
            <a:r>
              <a:rPr lang="ru-RU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РФ от 19  декабря 2014 г. № 1599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 образования обучающихся с умственной отсталостью (интеллектуальными нарушениями)»</a:t>
            </a:r>
          </a:p>
          <a:p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17.12.10. №1897 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образовательного стандарта основного  общего образования» с изменениями… </a:t>
            </a:r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29.12.14 №1644 и от 31.12.15 №1577 </a:t>
            </a:r>
          </a:p>
          <a:p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17.05.12. №413 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образовательного стандарта среднего общего образования» с изменениями… </a:t>
            </a:r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29.12.14 №1646, </a:t>
            </a:r>
            <a:r>
              <a:rPr lang="ru-RU" i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31.12.15 №1578</a:t>
            </a:r>
            <a:r>
              <a:rPr lang="ru-RU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kern="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29.06.17 №613</a:t>
            </a:r>
            <a:endParaRPr lang="ru-RU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323439"/>
          </a:xfrm>
          <a:prstGeom prst="rect">
            <a:avLst/>
          </a:prstGeom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структуре, объему, условиям реализации и результатам освоения общеобразовательных программ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соответствующими федеральными государственными образовательными стандартами.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9286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 организации образования обучающихся с умственной отсталостью (интеллектуальными нарушениями) образовательные отношения с которыми возникли до 01.09.2016г.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5429288"/>
          </a:xfrm>
        </p:spPr>
        <p:txBody>
          <a:bodyPr>
            <a:normAutofit fontScale="85000" lnSpcReduction="10000"/>
          </a:bodyPr>
          <a:lstStyle/>
          <a:p>
            <a:pPr marL="0" indent="0" algn="ctr" fontAlgn="base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ПИСЬМО  </a:t>
            </a: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</a:t>
            </a: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от 11 августа 2016 г. N ВК-1788/07 </a:t>
            </a: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ОРГАНИЗАЦИИ  ОБРАЗОВАНИЯ ОБУЧАЮЩИХСЯ С УМСТВЕННОЙ ОТСТАЛОСТЬЮ  (ИНТЕЛЛЕКТУАЛЬНЫМИ НАРУШЕНИЯМИ)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Согласно статье 28 Закона образовательная организация обладает автономией, под которой понимается самостоятельность в осуществлении образовательной деятельности, разработке и принятии локальных нормативных актов, в том числе разработке и утверждении образовательных программ.</a:t>
            </a:r>
          </a:p>
          <a:p>
            <a:pPr fontAlgn="base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Для обучающихся с умственной отсталостью, правоотношения с которыми возникли с 1 сентября 2016 года, применяется ФГОС для обучающихся с умственной отсталостью. Основанием для разработки образовательных программ для них является примерная адаптированная основная общеобразовательная программа для обучающихся с умственной отсталостью, размещенная на сайте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fgosreestr.ru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Для обучения лиц с умственной отсталостью, зачисленных в образовательные организации до 1 сентября 2016 г.,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разработке образовательных программ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рекомендует также использовать примерную адаптированную основную общеобразовательную программу образования обучающихся с умственной отсталостью, размещенную на сайте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fgosreestr.ru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9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руководствоваться учебным планом, утвержденным приказом Минобразования России от 10 апреля 2002 г. N 29/2065-п "Об утверждении учебных планов специальных (коррекционных) образовательных учреждений для обучающихся, воспитанников с отклонениями в развитии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900" b="1" u="sng" dirty="0" smtClean="0">
                <a:latin typeface="Times New Roman" pitchFamily="18" charset="0"/>
                <a:cs typeface="Times New Roman" pitchFamily="18" charset="0"/>
              </a:rPr>
              <a:t>в части, не противоречащей законодательству в сфере образования.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 fontAlgn="base"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270311"/>
              </p:ext>
            </p:extLst>
          </p:nvPr>
        </p:nvGraphicFramePr>
        <p:xfrm>
          <a:off x="145915" y="1340768"/>
          <a:ext cx="8856984" cy="5221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7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детей с ОВЗ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программ 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 обучающихся с ОВЗ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Глухие дети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1.1, 1.2, 1.3, 1.4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Слабослышащие дети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2.1, 2.2, 2.3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Слепые дети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3.1, 3.2, 3.3, 3.4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Слабовидящие дети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4.1, 4.2, 4.3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тяжелыми нарушениями речи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5.1, 5.2, 5.3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нарушениями ОДА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6.1, 6.2, 6.3, 6.4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задержкой психического развития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7.1, 7.2, 7.3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расстройствами аутистического спектра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8.1, 8.2, 8.3, 8.4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6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умственной отсталостью (интеллектуальными нарушениями)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образования обучающихся с умственной отсталостью (интеллектуальными нарушениями) - варианты 1, 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16632"/>
            <a:ext cx="871296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адаптированные образовательные 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категорий обучающихся с ОВЗ в соответствии с ФГОС НОО ОВЗ и ФГОС О у/о размещены на электронном ресурсе: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http://fgosreestr.ru</a:t>
            </a:r>
          </a:p>
        </p:txBody>
      </p:sp>
    </p:spTree>
    <p:extLst>
      <p:ext uri="{BB962C8B-B14F-4D97-AF65-F5344CB8AC3E}">
        <p14:creationId xmlns:p14="http://schemas.microsoft.com/office/powerpoint/2010/main" val="29563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. 5"/>
          <p:cNvSpPr>
            <a:spLocks noGrp="1" noChangeArrowheads="1"/>
          </p:cNvSpPr>
          <p:nvPr>
            <p:ph type="subTitle" idx="4294967295"/>
          </p:nvPr>
        </p:nvSpPr>
        <p:spPr>
          <a:xfrm>
            <a:off x="222164" y="3747253"/>
            <a:ext cx="8013700" cy="2881313"/>
          </a:xfrm>
          <a:ln w="76200" cmpd="tri"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114300" indent="0" algn="just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АООП  Организационный раздел (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 по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классам (годам обучения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marL="457200" algn="just">
              <a:lnSpc>
                <a:spcPct val="11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обязательные предметные области</a:t>
            </a:r>
          </a:p>
          <a:p>
            <a:pPr marL="457200" algn="just">
              <a:lnSpc>
                <a:spcPct val="11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ЧФУОО (коррекционно-развивающие курсы и предметы).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 внеурочной деятельности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(10ч.)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не менее 5 ч. в неделю на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коррекционно-развивающую деятельность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указанных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приложениях N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 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настоящему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Стандарту; 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5ч.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направлений внеурочной деятельности.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Поле 6"/>
          <p:cNvSpPr txBox="1">
            <a:spLocks noChangeArrowheads="1"/>
          </p:cNvSpPr>
          <p:nvPr/>
        </p:nvSpPr>
        <p:spPr bwMode="auto">
          <a:xfrm>
            <a:off x="251520" y="978073"/>
            <a:ext cx="7870480" cy="1938992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E8B7B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Примерный учебный план -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разработки </a:t>
            </a:r>
            <a:r>
              <a:rPr lang="ru-RU" sz="3200" b="1" dirty="0">
                <a:solidFill>
                  <a:srgbClr val="72A37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sz="3200" b="1" dirty="0" smtClean="0">
                <a:solidFill>
                  <a:srgbClr val="72A37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плана (учебных планов)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включает предметные области в зависимости от вариантов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приложениях N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 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настоящему Стандарту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Прямоугольник 2"/>
          <p:cNvSpPr>
            <a:spLocks noChangeArrowheads="1"/>
          </p:cNvSpPr>
          <p:nvPr/>
        </p:nvSpPr>
        <p:spPr bwMode="auto">
          <a:xfrm>
            <a:off x="395536" y="188640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план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solidFill>
                  <a:srgbClr val="B0CCB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компонент   АООП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разрабатывается </a:t>
            </a:r>
            <a:r>
              <a:rPr lang="ru-RU" sz="2000" i="1" u="sng" dirty="0">
                <a:solidFill>
                  <a:srgbClr val="E8B7B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sz="2000" i="1" u="sng" dirty="0" smtClean="0">
                <a:solidFill>
                  <a:srgbClr val="E8B7B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примерного </a:t>
            </a:r>
            <a:r>
              <a:rPr lang="ru-RU" sz="2000" i="1" u="sng" dirty="0">
                <a:solidFill>
                  <a:srgbClr val="E8B7B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учебного плана</a:t>
            </a:r>
            <a:r>
              <a:rPr lang="ru-RU" sz="2000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входящего в структуру </a:t>
            </a:r>
            <a:r>
              <a:rPr lang="ru-RU" sz="2000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примерной ОП</a:t>
            </a:r>
            <a:endParaRPr lang="ru-RU" sz="2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835696" y="3052255"/>
            <a:ext cx="3626879" cy="6696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692696"/>
            <a:ext cx="826593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общий объем нагрузки и максимальный объем аудиторной нагрузки обучающихся, состав и структуру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предметных и коррекционно-развивающей областей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классам (годам обучения).</a:t>
            </a:r>
          </a:p>
          <a:p>
            <a:r>
              <a:rPr lang="ru-RU" sz="19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может включать как один, так и </a:t>
            </a:r>
            <a:r>
              <a:rPr lang="ru-RU" sz="1900" i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несколько учебных планов.</a:t>
            </a:r>
            <a:endParaRPr lang="ru-RU" sz="19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учебных занятий по предметным областям за 4 учебных года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составлять более 3 039 часов, за 5 учебных лет - более 3 821 часа, за 6 учебных лет - более 4 603 часов.</a:t>
            </a: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</a:p>
          <a:p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учебных </a:t>
            </a:r>
            <a:r>
              <a:rPr lang="ru-RU" sz="19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для обучающихся  </a:t>
            </a:r>
            <a:r>
              <a:rPr lang="ru-RU" sz="19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лёгкой степенью </a:t>
            </a:r>
            <a:r>
              <a:rPr lang="ru-RU" sz="19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УО(ИН)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предметным областям за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составлять более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8 377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часов, за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лет - более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11 845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часа, за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лет - более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12 538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учебных занятий для обучающихся  </a:t>
            </a:r>
            <a:r>
              <a:rPr lang="ru-RU" sz="19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9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умеренной, тяжёлой, глубокой </a:t>
            </a:r>
            <a:r>
              <a:rPr lang="ru-RU" sz="19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УО(ИН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 предметным областям за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лет не может составлять более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13 646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часов,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коррекционные курсы; 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13 учебных лет - более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14 636 часов,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коррекционные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1032" y="68990"/>
            <a:ext cx="7885384" cy="495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Структура  и состав УП  </a:t>
            </a: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АОП  </a:t>
            </a: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для обучающихся с ОВЗ</a:t>
            </a:r>
            <a:endParaRPr kumimoji="0" lang="ru-RU" sz="2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220486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п.2.9.3 ФГОС ОВЗ НОО 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7458" y="333188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п.2.9.3 ФГОС О УО (ИН) 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33189"/>
            <a:ext cx="7620000" cy="80352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СИПР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2.9.1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УО (ИН)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(специальная индивидуальная  программа развития)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512" y="980728"/>
            <a:ext cx="8208912" cy="5472608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Общие сведения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персональные данные ребенка и его родителей.</a:t>
            </a:r>
          </a:p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Характеристика ребенка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составленная на основе результатов психолого-педагогического обследования, проведенного специалистами образовательной организации, с целью оценки актуального состояния развития обучающегося и определения зоны его ближайшего развития (структуру и содержание см. ниже).</a:t>
            </a:r>
          </a:p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Индивидуальный учебный план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отражающий доступные для обучающегося приоритетные предметные области, учебные предметы, коррекционные курсы, внеурочную деятельность и устанавливающий объем недельной нагрузки на обучающегося.</a:t>
            </a:r>
          </a:p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Содержание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актуальных для образования конкретного обучающегося учебных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предметов, коррекционных занятий и других программ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(формирования базовых учебных действий; нравственного воспитания; формирования экологической культуры, здорового и безопасного образа жизни обучающихся).</a:t>
            </a:r>
          </a:p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Условия реализации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в уходе (кормление, одевание/раздевание, совершение гигиенических процедур, передвижение) и присмотре (при необходимости).</a:t>
            </a:r>
          </a:p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 Внеурочная деятельность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- перечень возможных рабочих программ и мероприятий внеурочной деятельности, в реализации которых он принимает участие.</a:t>
            </a:r>
          </a:p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VII. Перечень специалистов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участвующих в разработке и реализации СИПР.</a:t>
            </a:r>
          </a:p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VIII. Программа сотрудничества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с семьей обучающегося, содержащая перечень возможных задач, мероприятий и 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сотрудничества организации и семьи обучающегося.</a:t>
            </a:r>
          </a:p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IX. Перечень необходимых технических средств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индивидуального назначения, дидактических материалов, индивидуальных средств реабилитации, необходимых для реализации СИПР.</a:t>
            </a:r>
          </a:p>
          <a:p>
            <a:pPr marL="11430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Средства мониторинга и оценки динамики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2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707088" cy="70609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ИУП</a:t>
            </a:r>
            <a:r>
              <a:rPr lang="ru-RU" dirty="0"/>
              <a:t> </a:t>
            </a:r>
            <a:r>
              <a:rPr lang="ru-RU" dirty="0" smtClean="0"/>
              <a:t>АООП (1-2-вариант)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учебный план организации, реализующей второй вариант АООП образования обучающихся с умственной отсталостью (интеллектуальными нарушениями), и индивидуальный учебный план (ИУП).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вариант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ИУП включает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части: I - обязательная часть, включающая шесть образовательных областей, представленных десятью учебными предметами; II - часть, формируемая участниками образовательного процесса, включающая коррекционные занятия и внеурочные мероприятия. Объем для частей определен стандартом соответственно 60% и 40%.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вариант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ИУП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обучающегося учебные предметы, коррекционные занятия, внеурочную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ИУП включает индивидуальный набор учебных предметов и коррекционных курсов, выбранных из общего учебного плана АООП, с учетом индивидуальных образовательных потребностей, возможностей и особенностей развития конкретного обучающегося с указанием объема учебной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2.9.1 приложения ФГОС О  УО(ИН),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0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840760" cy="70609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ИУП  на </a:t>
            </a:r>
            <a:r>
              <a:rPr lang="ru-RU" dirty="0"/>
              <a:t>основе СИПР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образования на основе СИПР список предметов и коррекционных курсов, включенных в ИУП, а также индивидуальная недельная нагрузка обучающегося могут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варьироваться: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ИУП  обучающихся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выраженными интеллектуальными нарушениями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больший объем учебной нагрузки распределится на предметные области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испытывающие трудности адаптации к условиям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в группе,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находиться в 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ограниченное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время, объем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нагрузки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ИУП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 нарушениями развития, образовательные потребности которых не позволяют осваивать предметы основной части учебного плана АООП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занятия коррекционной направленности.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увеличение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часов коррекционных курсов и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коррекционно-развивающих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максимально допустимой нагрузки,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установленной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приложениях 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file" tooltip="Ссылка на текущий документ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настоящему Стандарту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ИУП (очная, очно-заочная форма) отражается в расписании занятий.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3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9777" y="34261"/>
            <a:ext cx="8712968" cy="8367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kumimoji="0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АООП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обучающихся с ОВЗ (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проектирования)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151" y="1340768"/>
            <a:ext cx="2808312" cy="830997"/>
          </a:xfrm>
          <a:prstGeom prst="rect">
            <a:avLst/>
          </a:prstGeom>
          <a:noFill/>
          <a:effectLst>
            <a:glow rad="101600">
              <a:srgbClr val="B4936D">
                <a:satMod val="175000"/>
                <a:alpha val="40000"/>
              </a:srgbClr>
            </a:glow>
          </a:effectLst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all" spc="0" normalizeH="0" baseline="0" noProof="0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Нормативное обеспечение</a:t>
            </a:r>
            <a:r>
              <a:rPr kumimoji="0" lang="ru-RU" sz="2400" b="1" i="0" u="none" strike="noStrike" kern="0" cap="all" spc="0" normalizeH="0" baseline="0" noProof="0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kern="0" cap="all" spc="0" normalizeH="0" baseline="0" noProof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Arial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843808" y="1194327"/>
            <a:ext cx="720080" cy="115212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39777" y="2492896"/>
            <a:ext cx="4123939" cy="395128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Целевой раздел</a:t>
            </a:r>
          </a:p>
          <a:p>
            <a:pPr marL="0" indent="0">
              <a:buNone/>
            </a:pP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Содержательный раздел</a:t>
            </a: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Организационный раздел </a:t>
            </a:r>
            <a:endParaRPr lang="ru-RU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3635896" y="1182323"/>
            <a:ext cx="5316849" cy="1008112"/>
          </a:xfrm>
        </p:spPr>
        <p:txBody>
          <a:bodyPr anchor="t">
            <a:normAutofit fontScale="92500"/>
          </a:bodyPr>
          <a:lstStyle/>
          <a:p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Минобрнауки РФ </a:t>
            </a:r>
            <a:r>
              <a:rPr lang="ru-RU" sz="1600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17.12.10. №1897 </a:t>
            </a: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образовательного стандарта основного  общего образования» с изменениями… </a:t>
            </a:r>
            <a:r>
              <a:rPr lang="ru-RU" sz="1600" i="1" kern="0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29.12.14 №</a:t>
            </a:r>
            <a:r>
              <a:rPr lang="ru-RU" sz="1600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1644 </a:t>
            </a:r>
            <a:r>
              <a:rPr lang="ru-RU" sz="1600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от 31.12.15 №1577 </a:t>
            </a:r>
            <a:r>
              <a:rPr lang="ru-RU" sz="1600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i="1" u="sng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2.4.2.3286-15 </a:t>
            </a:r>
            <a:endParaRPr lang="ru-RU" sz="1600" i="1" u="sng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790114" y="2276872"/>
            <a:ext cx="4162631" cy="4241745"/>
          </a:xfrm>
        </p:spPr>
        <p:txBody>
          <a:bodyPr>
            <a:normAutofit/>
          </a:bodyPr>
          <a:lstStyle/>
          <a:p>
            <a:pPr marL="0" indent="360363">
              <a:buFont typeface="Wingdings" pitchFamily="2" charset="2"/>
              <a:buChar char="q"/>
              <a:tabLst>
                <a:tab pos="1708150" algn="l"/>
              </a:tabLst>
            </a:pP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результаты освоения обучающимися с ОВЗ АООП О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ОО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Font typeface="Wingdings" pitchFamily="2" charset="2"/>
              <a:buChar char="q"/>
              <a:tabLst>
                <a:tab pos="1708150" algn="l"/>
              </a:tabLst>
            </a:pP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систему оценки достижения планируемых результатов освоения АООП О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ОО</a:t>
            </a:r>
          </a:p>
          <a:p>
            <a:pPr marL="0" indent="0">
              <a:buNone/>
              <a:tabLst>
                <a:tab pos="1708150" algn="l"/>
              </a:tabLst>
            </a:pP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УУД</a:t>
            </a: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отдельных учебных предметов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курсов коррекционно-развивающей области и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курсов внеурочной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воспитания и социализации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4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коррекционной </a:t>
            </a:r>
            <a:r>
              <a:rPr lang="ru-RU" sz="1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pPr marL="174625" indent="-174625">
              <a:buFont typeface="Wingdings" pitchFamily="2" charset="2"/>
              <a:buChar char="q"/>
            </a:pP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endParaRPr lang="ru-RU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внеурочной деятельности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кадровые, финансовые, материально-технические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</a:p>
          <a:p>
            <a:pPr marL="0" indent="0">
              <a:buNone/>
              <a:tabLst>
                <a:tab pos="1708150" algn="l"/>
              </a:tabLst>
            </a:pPr>
            <a:endParaRPr lang="ru-RU" sz="1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1708150" algn="l"/>
              </a:tabLst>
            </a:pP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11" name="Стрелка вправо 10"/>
          <p:cNvSpPr/>
          <p:nvPr/>
        </p:nvSpPr>
        <p:spPr>
          <a:xfrm>
            <a:off x="2987824" y="2420888"/>
            <a:ext cx="1580918" cy="72250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822216" y="3784293"/>
            <a:ext cx="860838" cy="72008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923928" y="5517232"/>
            <a:ext cx="860838" cy="72008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424936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Основополагающим законодательным актом, регулирующим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процесс образования детей с ОВЗ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РФ, является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Федеральный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закон от 29 декабря 2012 г. N 273-ФЗ "Об образовании в Российской Федерации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далее - ФЗ №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273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), регламентирующий право детей с ОВЗ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образование и </a:t>
            </a:r>
            <a:r>
              <a:rPr lang="ru-RU" sz="2000" b="1" i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обязывающий</a:t>
            </a: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федеральные государственные органы, органы государственной власти субъектов Российской Федерации и органы местного самоуправления </a:t>
            </a:r>
            <a:r>
              <a:rPr lang="ru-RU" sz="2000" i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создавать необходимые условия для получения без дискриминации качественного </a:t>
            </a:r>
            <a:r>
              <a:rPr lang="ru-RU" sz="2000" i="1" u="sng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образования, коррекции </a:t>
            </a:r>
            <a:r>
              <a:rPr lang="ru-RU" sz="2000" i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нарушений развития и социальной адаптации.</a:t>
            </a:r>
            <a:endParaRPr lang="ru-RU" sz="2000" i="1" u="sng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0708" y="3717032"/>
            <a:ext cx="8424936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(п.28, ст.2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ФЗ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№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273)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31C-23BF-4707-8618-FF23DB968FD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407" y="928833"/>
            <a:ext cx="2808312" cy="830997"/>
          </a:xfrm>
          <a:prstGeom prst="rect">
            <a:avLst/>
          </a:prstGeom>
          <a:noFill/>
          <a:effectLst>
            <a:glow rad="101600">
              <a:srgbClr val="B4936D">
                <a:satMod val="175000"/>
                <a:alpha val="40000"/>
              </a:srgbClr>
            </a:glow>
          </a:effectLst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all" spc="0" normalizeH="0" baseline="0" noProof="0" dirty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Нормативное обеспечение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951332" y="1052736"/>
            <a:ext cx="4408879" cy="1008112"/>
          </a:xfrm>
        </p:spPr>
        <p:txBody>
          <a:bodyPr anchor="t">
            <a:normAutofit fontScale="85000" lnSpcReduction="20000"/>
          </a:bodyPr>
          <a:lstStyle/>
          <a:p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Минобрнауки РФ </a:t>
            </a:r>
            <a:r>
              <a:rPr lang="ru-RU" sz="1600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17.05.12. №413 </a:t>
            </a:r>
            <a:r>
              <a:rPr lang="ru-RU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федерального образовательного </a:t>
            </a:r>
            <a:r>
              <a:rPr lang="ru-RU" sz="1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среднего </a:t>
            </a: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образования» с изменениями… </a:t>
            </a:r>
            <a:r>
              <a:rPr lang="ru-RU" sz="1600" i="1" kern="0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29.12.14 №</a:t>
            </a:r>
            <a:r>
              <a:rPr lang="ru-RU" sz="1600" i="1" kern="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1646, </a:t>
            </a:r>
            <a:r>
              <a:rPr lang="ru-RU" sz="1600" i="1" u="sng" kern="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i="1" u="sng" kern="0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31.12.15 №</a:t>
            </a:r>
            <a:r>
              <a:rPr lang="ru-RU" sz="1600" i="1" u="sng" kern="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1578</a:t>
            </a:r>
            <a:r>
              <a:rPr lang="ru-RU" sz="1600" i="1" kern="0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от </a:t>
            </a:r>
            <a:r>
              <a:rPr lang="ru-RU" sz="1600" i="1" kern="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29.06.17 №613; </a:t>
            </a:r>
            <a:r>
              <a:rPr lang="ru-RU" sz="1400" b="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СанПиН 2.4.2.3286-15</a:t>
            </a:r>
            <a:r>
              <a:rPr lang="ru-RU" sz="1400" b="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i="1" kern="0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i="1" kern="0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44324" y="2224316"/>
            <a:ext cx="3741971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Целевой раздел</a:t>
            </a:r>
          </a:p>
          <a:p>
            <a:pPr marL="0" indent="0">
              <a:buNone/>
            </a:pP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Содержательный раздел</a:t>
            </a: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Организационный раздел </a:t>
            </a:r>
            <a:endParaRPr lang="ru-RU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222479" y="2196932"/>
            <a:ext cx="4110328" cy="4661068"/>
          </a:xfrm>
        </p:spPr>
        <p:txBody>
          <a:bodyPr>
            <a:normAutofit/>
          </a:bodyPr>
          <a:lstStyle/>
          <a:p>
            <a:pPr marL="0" indent="360363">
              <a:buFont typeface="Wingdings" pitchFamily="2" charset="2"/>
              <a:buChar char="q"/>
              <a:tabLst>
                <a:tab pos="1708150" algn="l"/>
              </a:tabLst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обучающимися с ОВЗ АООП С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>
              <a:buFont typeface="Wingdings" pitchFamily="2" charset="2"/>
              <a:buChar char="q"/>
              <a:tabLst>
                <a:tab pos="1708150" algn="l"/>
              </a:tabLst>
            </a:pP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оценки достижения планируемых результатов освоения АООП С</a:t>
            </a: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</a:p>
          <a:p>
            <a:pPr marL="0" indent="0">
              <a:buNone/>
              <a:tabLst>
                <a:tab pos="1708150" algn="l"/>
              </a:tabLst>
            </a:pP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УУД</a:t>
            </a: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учебных предметов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коррекционно-развивающей области 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курсов внеурочной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и социализации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174625" indent="-174625">
              <a:buFont typeface="Wingdings" pitchFamily="2" charset="2"/>
              <a:buChar char="q"/>
            </a:pP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</a:t>
            </a: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indent="-174625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кадровые, финансовые, материально-технические условия </a:t>
            </a:r>
          </a:p>
          <a:p>
            <a:pPr marL="0" indent="0">
              <a:buNone/>
              <a:tabLst>
                <a:tab pos="1708150" algn="l"/>
              </a:tabLst>
            </a:pPr>
            <a:endParaRPr lang="ru-RU" sz="1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1708150" algn="l"/>
              </a:tabLst>
            </a:pP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11" name="Стрелка вправо 10"/>
          <p:cNvSpPr/>
          <p:nvPr/>
        </p:nvSpPr>
        <p:spPr>
          <a:xfrm>
            <a:off x="3059832" y="2060848"/>
            <a:ext cx="992529" cy="10098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15996" y="3490714"/>
            <a:ext cx="1006483" cy="1084867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361641" y="5304606"/>
            <a:ext cx="860838" cy="100811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2151" y="116632"/>
            <a:ext cx="8220656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kumimoji="0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и содержание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АООП СОО 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обучающихся с ОВЗ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2893765" y="851039"/>
            <a:ext cx="992530" cy="936104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94911"/>
            <a:ext cx="900809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.13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общеобразовательных программ образовательной организацией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применяться форма организации образовательной деятельности, основанная </a:t>
            </a:r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модульном принципе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содержания общеобразовательной программы и построения учебных планов, использовании соответствующих образовательных технологий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п.16.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по общеобразовательным программам, в том числе адаптированным общеобразовательным программам, организуется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расписанием учебных занятий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</a:t>
            </a:r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образовательной организацией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VIII. Требования к организации образовательной деятельности и режиму дня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СанПиН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2.4.2.3286-15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п.21.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общего образования и условия организации обучения </a:t>
            </a:r>
            <a:r>
              <a:rPr lang="ru-RU" sz="2000" b="1" i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ограниченными возможностями здоровья </a:t>
            </a:r>
            <a:r>
              <a:rPr lang="ru-RU" sz="2000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адаптированной общеобразовательной программой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для инвалидов также в соответствии с индивидуальной программой реабилитации инвалида.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п.22.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категории учащихся с ограниченными возможностями здоровья их численность в классе (группе)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должна превышать 15 человек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750" y="116632"/>
            <a:ext cx="874191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r>
              <a:rPr lang="ru-RU" sz="1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30 августа 2013 г. N 1015 г.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организации и осуществления образовательной деятельности по основным общеобразовательным программам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…"  </a:t>
            </a:r>
            <a:r>
              <a:rPr lang="ru-RU" sz="16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ред. Приказов Минобрнауки России от 13.12.2013 </a:t>
            </a:r>
            <a:r>
              <a:rPr lang="ru-RU" sz="1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ru-RU" sz="16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1342</a:t>
            </a:r>
            <a:r>
              <a:rPr lang="ru-RU" sz="1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 </a:t>
            </a:r>
            <a:r>
              <a:rPr lang="ru-RU" sz="16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28.05.2014 </a:t>
            </a:r>
            <a:r>
              <a:rPr lang="ru-RU" sz="1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ru-RU" sz="16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598, </a:t>
            </a:r>
            <a:r>
              <a:rPr lang="ru-RU" sz="1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17.07.2015 </a:t>
            </a:r>
            <a:r>
              <a:rPr lang="ru-RU" sz="1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734, </a:t>
            </a:r>
            <a:r>
              <a:rPr lang="ru-RU" sz="1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10.06.2019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endParaRPr lang="ru-RU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848" y="945767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соответствии со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ст.16 ФЗ №273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предусмотрена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возможность 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реализации образовательных программ с применением электронного обучения и дистанционных образовательных технологий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в том числе для детей-инвалидов и детей с ОВЗ. 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применения дистанционных образовательных технологий утвержден Приказ Минобрнауки России от 23.08.2017 N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816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 action="ppaction://hlinkfile"/>
              </a:rPr>
              <a:t>"Об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программ".</a:t>
            </a:r>
            <a:endParaRPr lang="ru-RU" sz="2400" i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93008" y="116632"/>
            <a:ext cx="8463800" cy="7780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«Об образовании в Российской Федерации»  </a:t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Государственной Думой 21 декабря 2012 года. Одобрен Советом Федерации 26 декабря 2012 года. N 273-ФЗ "Об образовании в Российской Федерации"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2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Примерный алгоритм организации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 по АООП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358278" cy="4357718"/>
          </a:xfrm>
        </p:spPr>
        <p:txBody>
          <a:bodyPr>
            <a:normAutofit fontScale="85000" lnSpcReduction="20000"/>
          </a:bodyPr>
          <a:lstStyle/>
          <a:p>
            <a:pPr marL="354013" indent="-354013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Возникновение образовательных отношений. ознакомление с заключением ПМПК руководителя ОУ.</a:t>
            </a:r>
          </a:p>
          <a:p>
            <a:pPr marL="354013" indent="-354013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Создание рабочей группы по разработке АООП в соответствии с заключением ПМПК.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Деятельность группы регламентируется локальным актом ОО.</a:t>
            </a:r>
          </a:p>
          <a:p>
            <a:pPr marL="354013" indent="-354013">
              <a:buFont typeface="+mj-lt"/>
              <a:buAutoNum type="arabicPeriod"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354013">
              <a:buFontTx/>
              <a:buAutoNum type="arabicPeriod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АООП и далее возможные внесенные изменения  рассматриваются  педагогическим советом ОО и утверждаются приказом руководителя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(см. Устав ОО).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5355" y="5445224"/>
            <a:ext cx="857484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&lt;Письмо&gt; Минобрнауки России от 20.02.2017 N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07-818/09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направлении Методических рекомендаций по вопросам организации образования в рамках внедрения ФГОС ОВЗ»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47248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Психолого-медико-педагогический консилиум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 (</a:t>
            </a:r>
            <a:r>
              <a:rPr lang="ru-RU" sz="2400" b="1" dirty="0" err="1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2400" b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290" y="3710067"/>
            <a:ext cx="8212859" cy="1152128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 организации и содержанию деятельности школьного психолого-медико-педагогического консилиума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Методическое пособие для руководителей образовательных учреждений, специалистов школьных психолого0-медико-педагогических консилиумов. /Составители: Э.М. Александровская, И.В. Коновалова – М.:МГППУ, 2006. – 60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90539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статуса юридического лица.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Консилиум образовательного учреждения действует на основе соответствующего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Положения, разработанного в соответствии с рекомендациями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ПИСЬМО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МО РФ от 27 марта 2000 года N 27/901-6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психолого-медико-педагогическом консилиуме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образовательного учреждения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 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выполняют соответствующую работу в рамках основного рабочего времени, имеющихся у них функциональных обязанностей,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запросом образовательного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-115416"/>
            <a:ext cx="18473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24649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4869160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5"/>
              </a:rPr>
              <a:t>ЗАКЛЮЧЕНИЕ СОЦИАЛЬНОГО ПЕДАГОГА для школьного консилиума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6" tooltip="ЗАКЛЮЧЕНИЕ СОЦИАЛЬНОГО ПЕДАГОГА для школьного консилиума"/>
              </a:rPr>
              <a:t>  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alt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99.6кб)</a:t>
            </a: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7"/>
              </a:rPr>
              <a:t>ПСИХОЛОГИЧЕСКОЕ ЗАКЛЮЧЕНИЕ для школьного консилиума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5" tooltip="ПСИХОЛОГИЧЕСКОЕ ЗАКЛЮЧЕНИЕ для школьного консилиума"/>
              </a:rPr>
              <a:t>  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alt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105.0кб</a:t>
            </a:r>
            <a:r>
              <a:rPr lang="ru-RU" alt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8"/>
              </a:rPr>
              <a:t> </a:t>
            </a:r>
            <a:endParaRPr lang="ru-RU" altLang="ru-RU" sz="1200" dirty="0" smtClean="0">
              <a:solidFill>
                <a:srgbClr val="246496"/>
              </a:solidFill>
              <a:latin typeface="Arial" pitchFamily="34" charset="0"/>
              <a:cs typeface="Arial" pitchFamily="34" charset="0"/>
              <a:hlinkClick r:id="rId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8"/>
              </a:rPr>
              <a:t>Образец 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8"/>
              </a:rPr>
              <a:t>медицинского представления на консилиум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3" tooltip="Образец медицинского представления на консилиум"/>
              </a:rPr>
              <a:t>  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alt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99.3кб)</a:t>
            </a: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200" dirty="0" smtClean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9"/>
              </a:rPr>
              <a:t>Образец 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9"/>
              </a:rPr>
              <a:t>школьного педагогического заключения, представляемого на консилиум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8" tooltip="Образец школьного педагогического заключения, представляемого на консилиум"/>
              </a:rPr>
              <a:t>  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alt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131.1кб)</a:t>
            </a: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6"/>
              </a:rPr>
              <a:t>Анкета социального педагога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ru-RU" altLang="ru-RU" sz="1200" dirty="0">
                <a:solidFill>
                  <a:srgbClr val="246496"/>
                </a:solidFill>
                <a:latin typeface="Arial" pitchFamily="34" charset="0"/>
                <a:cs typeface="Arial" pitchFamily="34" charset="0"/>
                <a:hlinkClick r:id="rId9" tooltip="Анкета социального педагога"/>
              </a:rPr>
              <a:t>  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altLang="ru-RU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ru-RU" alt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220.9кб</a:t>
            </a:r>
            <a:r>
              <a:rPr lang="ru-RU" alt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alt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</a:t>
            </a:r>
            <a:endParaRPr lang="ru-RU" altLang="ru-RU" sz="900" dirty="0">
              <a:solidFill>
                <a:srgbClr val="24649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6093296"/>
            <a:ext cx="55446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http://practic.childpsy.ru/document/detail.php?ID=22834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943427"/>
              </p:ext>
            </p:extLst>
          </p:nvPr>
        </p:nvGraphicFramePr>
        <p:xfrm>
          <a:off x="251516" y="116628"/>
          <a:ext cx="8784979" cy="65527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5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Критерии оценки </a:t>
                      </a:r>
                      <a:r>
                        <a:rPr lang="ru-RU" sz="1100" b="1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качества</a:t>
                      </a:r>
                      <a:r>
                        <a:rPr lang="ru-RU" sz="1100" b="1" i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АОП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Наличие в учреждении обучающихся с ограниченными возможностями здоровья – далее ОВЗ (вариант программы/класс/количество)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Представлены ли в ОУ документы: заключение ПМПК, согласие (заявление) родителей (законных представителей)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Разработаны ли и утверждены ОО АОП для обучающихся с ОВЗ,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Какие варианты программ представлены в образовательном учреждении?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8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каких формах реализуется программа: совместно с другими обучающимися (инклюзивно); в отдельных классах; -индивидуально.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Наличие и соответствие содержание разделов АОП требованиямФГОС ОВЗ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86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Целевой раздел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Пояснительная записка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раскрывает: цели; принципы и подходы; характеристику АООП; психолого - педагогическую характеристику обучающихся; образовательные потребности обучающихся.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Планируемые результаты: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обеспечивается связь между требованиями стандарта и образовательной деятельностью; является основой для разработки РП; отражают специфику ОУ </a:t>
                      </a: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(предметные результаты представлены  дифференцировано)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ПР</a:t>
                      </a:r>
                      <a:r>
                        <a:rPr lang="ru-RU" sz="1100" i="1" u="sng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539"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Содержательный раздел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УУД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Программы отдельных учебных предметов, курсов коррекционно-развивающей области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ДНР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формирования экологической культуры ЗОЖ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коррекционной работы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внеурочной деятельности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293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Организационный </a:t>
                      </a:r>
                      <a:r>
                        <a:rPr lang="ru-RU" sz="1100" b="1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 u="none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Учебный план </a:t>
                      </a:r>
                      <a:endParaRPr lang="ru-RU" sz="1100" u="none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 u="sng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специальных условий реализации АОП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861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Содержатся ли в АОП 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освоения всех учебных предметов в соответствии с требованиями Стандарта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Отражает ли структура и содержание планируемых результатов освоения ООП ООО требования Стандарта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4884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Обеспечивает ли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учебный план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(в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индивидуальный) реализацию требований ФГОС ОВЗ: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учебный план определяет общий объем нагрузки и (или) максимальный объем аудиторной нагрузки обучающихся;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учебный план определяет состав и структура обязательных предметных областей и учебных предметов, коррекционных курсов, внеурочной деятельности по классам (годам обучения);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 учебный план определяет формы промежуточной аттестации.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225" marR="24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61614"/>
              </p:ext>
            </p:extLst>
          </p:nvPr>
        </p:nvGraphicFramePr>
        <p:xfrm>
          <a:off x="107504" y="332656"/>
          <a:ext cx="8928992" cy="64282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5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Содержат ли </a:t>
                      </a:r>
                      <a:r>
                        <a:rPr lang="ru-RU" sz="1200" b="1" u="sng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программы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(АОП НОО) учебных предметов, курсов: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(АОП ООО: см.п.18.2.2.)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1) пояснительную записку, в которой конкретизируются общие цели при получении НОО с учетом специфики учебного предмета, коррекционного курса;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 общую характеристику учебного предмета, коррекционного курса;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3) описание места учебного предмета, коррекционного курса в учебном плане;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4) описание ценностных ориентиров содержания учебного предмета;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5) личностные, метапредметные и предметные результаты освоения конкретного учебного предмета, коррекционного курса (в зависимости от варианта АООП НОО программы отдельных учебных предметов, коррекционных курсов должны содержать только личностные и предметные </a:t>
                      </a:r>
                      <a:r>
                        <a:rPr lang="ru-RU" sz="1200" dirty="0" smtClean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1200" baseline="0" dirty="0" smtClean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dirty="0" smtClean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указанные </a:t>
                      </a: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 </a:t>
                      </a:r>
                      <a:r>
                        <a:rPr lang="ru-RU" sz="1200" u="sng" dirty="0">
                          <a:solidFill>
                            <a:srgbClr val="734C9B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2"/>
                        </a:rPr>
                        <a:t>приложениях NN 1 </a:t>
                      </a:r>
                      <a:r>
                        <a:rPr lang="ru-RU" sz="1200" u="sng" dirty="0" smtClean="0">
                          <a:solidFill>
                            <a:srgbClr val="734C9B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2"/>
                        </a:rPr>
                        <a:t>– 8</a:t>
                      </a:r>
                      <a:r>
                        <a:rPr lang="ru-RU" sz="1200" u="sng" dirty="0" smtClean="0">
                          <a:solidFill>
                            <a:srgbClr val="734C9B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к </a:t>
                      </a:r>
                      <a:r>
                        <a:rPr lang="ru-RU" sz="1200" dirty="0" smtClean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ФГОС ОВЗ);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6) содержание учебного предмета, коррекционного курса;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7) тематическое планирование с определением основных видов учебной деятельности обучающихся;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2272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8) описание материально-технического обеспечения образовательного процесса.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79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Содержит ли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коррекционной работы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9685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перечень, содержание и план реализации индивидуально ориентированных коррекционных мероприятий, обеспечивающих удовлетворение особых образовательных потребностей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9685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систему комплексного психолого-медико-социального сопровождения и поддержки обучающихся с ограниченными возможностями здоровья, включающую ПМП обследование с целью выявления их особых образовательных потребностей,, мониторинг динамики развития обучающихся;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9685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корректировку коррекционных мероприятий.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79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Реализованы ли в полном объеме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образовательные программы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 соответствии с учебным планом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расписание занятий содержит все предметы, в т. ч. их наименование и объем реализации в соответствии с УП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представлены журналы, в которых фиксируется реализация программ курсов внеурочной деятельности (наименование в соответствии с планом внеурочной деятельности);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содержание записей в классном журнале по учебным предметам, коррекционных курсов соответствует содержанию учебного предмета в рабочей программе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917">
                <a:tc rowSpan="3"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Функционирует ли внутришкольная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качества образования </a:t>
                      </a: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(достижение планируемых результатов освоения АООП)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Обеспечено ли право обучающихся с ОВЗ  на прохождение текущей, промежуточной и итоговой аттестации в иных формах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Определены ли учебным планом образовательной организации на учебный год на уровне ООО (НОО) формы промежуточной аттестации обучающихся с ОВЗ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Установлены ли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дифференцированные требования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 результатам освоения АООП в соответствии с особыми образовательными потребностями разных групп обучающихся с ОВЗ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1" marR="30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9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93008" y="116632"/>
            <a:ext cx="8463800" cy="7780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«Об образовании в Российской Федерации»  </a:t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Государственной Думой 21 декабря 2012 года. Одобрен Советом Федерации 26 декабря 2012 года. N 273-ФЗ "Об образовании в Российской Федерации"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796" y="1124744"/>
            <a:ext cx="846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 статьи 92 ФЗ №273  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 образовательной деятельности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по основным образовательным программам, реализуемым в соответствии с федеральными государственными образовательными стандартами, за исключением образовательных программ дошкольного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06" y="3717032"/>
            <a:ext cx="8360608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 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предметом государственной аккредитации 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93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ФЗ №273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подвергаются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экспертизе в рамках проверок надзора и контроля.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14290"/>
            <a:ext cx="5040560" cy="38519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Используемые ресурсы и документы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714356"/>
            <a:ext cx="8208912" cy="5952724"/>
          </a:xfrm>
        </p:spPr>
        <p:txBody>
          <a:bodyPr>
            <a:normAutofit fontScale="77500" lnSpcReduction="20000"/>
          </a:bodyPr>
          <a:lstStyle/>
          <a:p>
            <a:endParaRPr lang="ru-RU" sz="1600" dirty="0" smtClean="0">
              <a:hlinkClick r:id="rId3"/>
            </a:endParaRPr>
          </a:p>
          <a:p>
            <a:endParaRPr lang="ru-RU" sz="1600" dirty="0" smtClean="0">
              <a:hlinkClick r:id="rId3"/>
            </a:endParaRPr>
          </a:p>
          <a:p>
            <a:r>
              <a:rPr lang="ru-RU" sz="1600" dirty="0" smtClean="0">
                <a:hlinkClick r:id="rId3"/>
              </a:rPr>
              <a:t>Федеральный </a:t>
            </a:r>
            <a:r>
              <a:rPr lang="ru-RU" sz="1600" dirty="0">
                <a:hlinkClick r:id="rId3"/>
              </a:rPr>
              <a:t>закон  «Об образовании в Российской Федерации» 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Принят Государственной Думой 21 декабря 2012 года. Одобрен Советом Федерации 26 декабря 2012 года. N 273-ФЗ "Об образовании в Российской </a:t>
            </a:r>
            <a:r>
              <a:rPr lang="ru-RU" sz="1600" dirty="0" smtClean="0"/>
              <a:t>Федерации</a:t>
            </a:r>
            <a:r>
              <a:rPr lang="ru-RU" sz="1600" dirty="0" smtClean="0">
                <a:hlinkClick r:id="rId4" action="ppaction://hlinkfile"/>
              </a:rPr>
              <a:t>«</a:t>
            </a:r>
            <a:r>
              <a:rPr lang="ru-RU" sz="1600" dirty="0" smtClean="0"/>
              <a:t>.</a:t>
            </a:r>
            <a:endParaRPr lang="ru-RU" sz="1600" dirty="0">
              <a:hlinkClick r:id="rId4" action="ppaction://hlinkfile"/>
            </a:endParaRPr>
          </a:p>
          <a:p>
            <a:r>
              <a:rPr lang="ru-RU" sz="1600" u="sng" dirty="0" smtClean="0">
                <a:hlinkClick r:id="rId5" action="ppaction://hlinkfile"/>
              </a:rPr>
              <a:t>ПРИКАЗ от </a:t>
            </a:r>
            <a:r>
              <a:rPr lang="ru-RU" sz="1600" u="sng" dirty="0">
                <a:hlinkClick r:id="rId5" action="ppaction://hlinkfile"/>
              </a:rPr>
              <a:t>19 декабря 2014 г. N </a:t>
            </a:r>
            <a:r>
              <a:rPr lang="ru-RU" sz="1600" u="sng" dirty="0" smtClean="0">
                <a:hlinkClick r:id="rId5" action="ppaction://hlinkfile"/>
              </a:rPr>
              <a:t>1598 </a:t>
            </a:r>
            <a:r>
              <a:rPr lang="ru-RU" sz="1600" u="sng" dirty="0" smtClean="0"/>
              <a:t>«ОБ УТВЕРЖДЕНИИ ФЕДЕРАЛЬНОГО ГОСУДАРСТВЕННОГО ОБРАЗОВАТЕЛЬНОГО СТАНДАРТА НАЧАЛЬНОГО </a:t>
            </a:r>
            <a:r>
              <a:rPr lang="ru-RU" sz="1600" u="sng" dirty="0"/>
              <a:t>ОБЩЕГО ОБРАЗОВАНИЯ ОБУЧАЮЩИХСЯ С ОГРАНИЧЕННЫМИ</a:t>
            </a:r>
          </a:p>
          <a:p>
            <a:pPr marL="114300" indent="247650">
              <a:buNone/>
            </a:pPr>
            <a:r>
              <a:rPr lang="ru-RU" sz="1600" u="sng" dirty="0" smtClean="0"/>
              <a:t>ВОЗМОЖНОСТЯМИ ЗДОРОВЬЯ».</a:t>
            </a:r>
            <a:endParaRPr lang="ru-RU" sz="1600" u="sng" dirty="0" smtClean="0">
              <a:hlinkClick r:id="rId6"/>
            </a:endParaRPr>
          </a:p>
          <a:p>
            <a:pPr marL="361950" indent="0">
              <a:buNone/>
            </a:pPr>
            <a:r>
              <a:rPr lang="ru-RU" sz="1600" u="sng" dirty="0" smtClean="0">
                <a:hlinkClick r:id="rId7" action="ppaction://hlinkfile"/>
              </a:rPr>
              <a:t>ПРИКАЗ  от </a:t>
            </a:r>
            <a:r>
              <a:rPr lang="ru-RU" sz="1600" u="sng" dirty="0">
                <a:hlinkClick r:id="rId7" action="ppaction://hlinkfile"/>
              </a:rPr>
              <a:t>19 декабря 2014 г. N </a:t>
            </a:r>
            <a:r>
              <a:rPr lang="ru-RU" sz="1600" u="sng" dirty="0" smtClean="0"/>
              <a:t>1599 "ОБ УТВЕРЖДЕНИИ ФЕДЕРАЛЬНОГО </a:t>
            </a:r>
            <a:r>
              <a:rPr lang="ru-RU" sz="1600" u="sng" dirty="0"/>
              <a:t>ГОСУДАРСТВЕННОГО ОБРАЗОВАТЕЛЬНОГО </a:t>
            </a:r>
            <a:r>
              <a:rPr lang="ru-RU" sz="1600" u="sng" dirty="0" smtClean="0"/>
              <a:t>СТАНДАРТА ОБРАЗОВАНИЯ </a:t>
            </a:r>
            <a:r>
              <a:rPr lang="ru-RU" sz="1600" u="sng" dirty="0"/>
              <a:t>ОБУЧАЮЩИХСЯ С УМСТВЕННОЙ </a:t>
            </a:r>
            <a:r>
              <a:rPr lang="ru-RU" sz="1600" u="sng" dirty="0" smtClean="0"/>
              <a:t>ОТСТАЛОСТЬЮ (</a:t>
            </a:r>
            <a:r>
              <a:rPr lang="ru-RU" sz="1600" u="sng" dirty="0"/>
              <a:t>ИНТЕЛЛЕКТУАЛЬНЫМИ </a:t>
            </a:r>
            <a:r>
              <a:rPr lang="ru-RU" sz="1600" u="sng" dirty="0" smtClean="0"/>
              <a:t>НАРУШЕНИЯМИ).</a:t>
            </a:r>
            <a:endParaRPr lang="ru-RU" sz="1600" u="sng" dirty="0">
              <a:hlinkClick r:id="rId6"/>
            </a:endParaRPr>
          </a:p>
          <a:p>
            <a:r>
              <a:rPr lang="ru-RU" sz="1600" dirty="0" smtClean="0">
                <a:hlinkClick r:id="rId8"/>
              </a:rPr>
              <a:t>Приказ </a:t>
            </a:r>
            <a:r>
              <a:rPr lang="ru-RU" sz="1600" dirty="0" err="1">
                <a:hlinkClick r:id="rId8"/>
              </a:rPr>
              <a:t>Минпросвещения</a:t>
            </a:r>
            <a:r>
              <a:rPr lang="ru-RU" sz="1600" dirty="0">
                <a:hlinkClick r:id="rId8"/>
              </a:rPr>
              <a:t> России от 09.11.2018 N 196 </a:t>
            </a:r>
            <a:r>
              <a:rPr lang="ru-RU" sz="1600" dirty="0"/>
              <a:t>"Об утверждении Порядка организации и осуществления образовательной деятельности по дополнительным общеобразовательным программам».</a:t>
            </a:r>
          </a:p>
          <a:p>
            <a:pPr fontAlgn="base"/>
            <a:r>
              <a:rPr lang="ru-RU" sz="1600" dirty="0">
                <a:hlinkClick r:id="rId9"/>
              </a:rPr>
              <a:t>Приказ </a:t>
            </a:r>
            <a:r>
              <a:rPr lang="ru-RU" sz="1600" dirty="0">
                <a:ea typeface="Times New Roman"/>
                <a:cs typeface="Times New Roman" panose="02020603050405020304" pitchFamily="18" charset="0"/>
                <a:hlinkClick r:id="rId9"/>
              </a:rPr>
              <a:t>Минобрнауки России от 23.08.2017 N 816 </a:t>
            </a:r>
            <a:r>
              <a:rPr lang="ru-RU" sz="1600" dirty="0">
                <a:ea typeface="Times New Roman"/>
                <a:cs typeface="Times New Roman" panose="02020603050405020304" pitchFamily="18" charset="0"/>
              </a:rPr>
              <a:t>"Об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программ".</a:t>
            </a:r>
          </a:p>
          <a:p>
            <a:pPr fontAlgn="base"/>
            <a:r>
              <a:rPr lang="ru-RU" sz="1600" dirty="0" smtClean="0">
                <a:hlinkClick r:id="rId10"/>
              </a:rPr>
              <a:t>Приказ </a:t>
            </a:r>
            <a:r>
              <a:rPr lang="ru-RU" sz="1600" dirty="0">
                <a:hlinkClick r:id="rId10"/>
              </a:rPr>
              <a:t>Минобрнауки России от 12.03.2014 N 177</a:t>
            </a:r>
            <a:r>
              <a:rPr lang="ru-RU" sz="1600" dirty="0"/>
              <a:t> "Об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</a:t>
            </a:r>
            <a:r>
              <a:rPr lang="ru-RU" sz="1600" dirty="0" smtClean="0"/>
              <a:t>направленности".</a:t>
            </a:r>
            <a:endParaRPr lang="ru-RU" sz="1600" dirty="0"/>
          </a:p>
          <a:p>
            <a:r>
              <a:rPr lang="ru-RU" sz="1600" dirty="0" smtClean="0">
                <a:hlinkClick r:id="rId11"/>
              </a:rPr>
              <a:t>Приказ </a:t>
            </a:r>
            <a:r>
              <a:rPr lang="ru-RU" sz="1600" dirty="0">
                <a:hlinkClick r:id="rId11"/>
              </a:rPr>
              <a:t>Минобрнауки России от 20.09.2013 N 1082 </a:t>
            </a:r>
            <a:r>
              <a:rPr lang="ru-RU" sz="1600" dirty="0"/>
              <a:t>"Об утверждении Положения о психолого-медико-педагогической </a:t>
            </a:r>
            <a:r>
              <a:rPr lang="ru-RU" sz="1600" dirty="0" smtClean="0"/>
              <a:t>комиссии».</a:t>
            </a:r>
          </a:p>
          <a:p>
            <a:r>
              <a:rPr lang="ru-RU" sz="1600" dirty="0" smtClean="0">
                <a:hlinkClick r:id="rId12"/>
              </a:rPr>
              <a:t>ПИСЬМО МО РФ </a:t>
            </a:r>
            <a:r>
              <a:rPr lang="ru-RU" sz="1600" dirty="0">
                <a:hlinkClick r:id="rId12"/>
              </a:rPr>
              <a:t>от 27 марта 2000 года N </a:t>
            </a:r>
            <a:r>
              <a:rPr lang="ru-RU" sz="1600" dirty="0" smtClean="0">
                <a:hlinkClick r:id="rId12"/>
              </a:rPr>
              <a:t>27/901-6 </a:t>
            </a:r>
            <a:r>
              <a:rPr lang="ru-RU" sz="1600" dirty="0" smtClean="0"/>
              <a:t>«О </a:t>
            </a:r>
            <a:r>
              <a:rPr lang="ru-RU" sz="1600" dirty="0"/>
              <a:t>психолого-медико-педагогическом консилиуме</a:t>
            </a:r>
          </a:p>
          <a:p>
            <a:r>
              <a:rPr lang="ru-RU" sz="1600" dirty="0"/>
              <a:t>(</a:t>
            </a:r>
            <a:r>
              <a:rPr lang="ru-RU" sz="1600" dirty="0" err="1"/>
              <a:t>ПМПк</a:t>
            </a:r>
            <a:r>
              <a:rPr lang="ru-RU" sz="1600" dirty="0"/>
              <a:t>) образовательного </a:t>
            </a:r>
            <a:r>
              <a:rPr lang="ru-RU" sz="1600" dirty="0" smtClean="0"/>
              <a:t>учреждения».  </a:t>
            </a:r>
            <a:endParaRPr lang="ru-RU" sz="1600" dirty="0"/>
          </a:p>
          <a:p>
            <a:pPr lvl="0"/>
            <a:r>
              <a:rPr lang="ru-RU" sz="1600" u="sng" dirty="0" smtClean="0">
                <a:hlinkClick r:id="rId13"/>
              </a:rPr>
              <a:t>Приказ </a:t>
            </a:r>
            <a:r>
              <a:rPr lang="ru-RU" sz="1600" u="sng" dirty="0">
                <a:hlinkClick r:id="rId13"/>
              </a:rPr>
              <a:t>Минобрнауки НСО от 17.05.2017 г. №1090</a:t>
            </a:r>
            <a:r>
              <a:rPr lang="ru-RU" sz="1600" u="sng" dirty="0"/>
              <a:t> «Об определении порядка регламентации и оформления отношений государственной образовательной организации Новосибирской области и муниципальной образовательной организации и родителей (законных представителей) обучающихся, нуждающихся в длительном лечении, а также детей-инвалидов в части организации обучения по основным общеобразовательным программам на дому или в медицинских организациях</a:t>
            </a:r>
            <a:r>
              <a:rPr lang="ru-RU" sz="1600" u="sng" dirty="0" smtClean="0"/>
              <a:t>»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fgosreestr.ru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Реестр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Примерных основных общеобразовательных программ.</a:t>
            </a:r>
            <a:endParaRPr lang="ru-RU" sz="1600" dirty="0"/>
          </a:p>
          <a:p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5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2647" y="980728"/>
            <a:ext cx="84083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п.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79.</a:t>
            </a:r>
            <a:r>
              <a:rPr lang="ru-RU" sz="20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образования и условия организации обучения и воспитания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ограниченными возможностями здоровья </a:t>
            </a: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образовательной программой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инвалидов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соответствии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индивидуальной программой реабилитации инвалида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355600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556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п.2,</a:t>
            </a:r>
            <a:r>
              <a:rPr lang="pt-BR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79.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 </a:t>
            </a:r>
            <a:r>
              <a:rPr lang="ru-RU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ограниченными возможностями здоровья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организациях, осуществляющих образовательную деятельность по </a:t>
            </a:r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адаптированным </a:t>
            </a:r>
            <a:r>
              <a:rPr lang="ru-RU" sz="2400" b="1" i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общеобразовательным</a:t>
            </a:r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программам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таких организациях создаются специальные условия для получения образования указанными обучающимися.</a:t>
            </a:r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423254" y="116632"/>
            <a:ext cx="8497757" cy="7780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«Об образовании в Российской Федерации»  </a:t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Государственной Думой 21 декабря 2012 года. Одобрен Советом Федерации 26 декабря 2012 года. N 273-ФЗ "Об образовании в Российской Федерации"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2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80" y="116632"/>
            <a:ext cx="84638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>
              <a:spcBef>
                <a:spcPts val="0"/>
              </a:spcBef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 «Об образовании в Российской Федерации» 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Принят Государственной Думой 21 декабря 2012 года. Одобрен Советом Федерации 26 декабря 2012 года. N 273-ФЗ "Об образовании в Российской Федерации"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00108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79.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2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специальными условиями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образования обучающимися с ОВЗ понимаются условия обучения, воспитания и развития таких обучающихся,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включающие в </a:t>
            </a:r>
            <a:r>
              <a:rPr lang="ru-RU" sz="2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55600" indent="-35560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специальных </a:t>
            </a:r>
            <a:r>
              <a:rPr lang="ru-RU" sz="22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методов обучения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специальных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учебников, учебных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http://www.fpu.edu.ru/fpu/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действующий ФП)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дидактических материалов,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средств обучения коллективного и индивидуального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пользования; </a:t>
            </a:r>
          </a:p>
          <a:p>
            <a:pPr marL="342900" indent="-342900">
              <a:buFontTx/>
              <a:buChar char="-"/>
            </a:pP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2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услуг ассистента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(помощника), оказывающего обучающимся необходимую техническую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помощь; </a:t>
            </a:r>
          </a:p>
          <a:p>
            <a:pPr marL="342900" indent="-342900">
              <a:buFontTx/>
              <a:buChar char="-"/>
            </a:pP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2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групповых и индивидуальных коррекционных </a:t>
            </a: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>
              <a:buFontTx/>
              <a:buChar char="-"/>
            </a:pP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2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 в здания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осуществляющих образовательную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деятельность; </a:t>
            </a:r>
          </a:p>
          <a:p>
            <a:r>
              <a:rPr lang="ru-RU" sz="2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2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условия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которых невозможно или затруднено освоение образовательных программ обучающимися 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8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2647" y="980728"/>
            <a:ext cx="84083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6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pt-BR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79.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ограниченными возможностями здоровья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организовано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другими обучающимися, так и </a:t>
            </a:r>
            <a:r>
              <a:rPr lang="ru-RU" sz="20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классах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группах или </a:t>
            </a:r>
            <a:r>
              <a:rPr lang="ru-RU" sz="2000" b="1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организациях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образовательную деятельность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55600" algn="l"/>
              </a:tabLs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556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pt-BR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образовательную деятельность по адаптированным основным общеобразовательным программам,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создаются органами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власти субъектов Российской Федерации </a:t>
            </a: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глухих, слабослышащих, позднооглохших,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слепых, слабовидящих,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тяжелыми нарушениями речи, </a:t>
            </a: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опорно-двигательного аппарата,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задержкой психического развития,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умственной отсталостью,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расстройствами аутистического спектра,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сложными дефектами</a:t>
            </a: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обучающихся с ограниченными возможностями здоровья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55600" algn="l"/>
              </a:tabLst>
            </a:pPr>
            <a:endParaRPr lang="ru-RU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423254" y="116632"/>
            <a:ext cx="8497757" cy="7780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«Об образовании в Российской Федерации»  </a:t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Государственной Думой 21 декабря 2012 года. Одобрен Советом Федерации 26 декабря 2012 года. N 273-ФЗ "Об образовании в Российской Федерации"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12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568952" cy="4960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.3, статья 55.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приема детей на обучение по рассматриваемым программам: только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согласия родителей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(законных представителей) и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основании рекомендаций ПМПК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(см. Приказ  </a:t>
            </a:r>
            <a:r>
              <a:rPr lang="ru-RU" sz="12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Министерства просвещения РФ от </a:t>
            </a:r>
            <a:r>
              <a:rPr lang="ru-RU" sz="1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02.09. 2020 </a:t>
            </a:r>
            <a:r>
              <a:rPr lang="ru-RU" sz="12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г. № 458 «Об утверждении Порядка приема на обучение по образовательным программам начального общего, основного общего и среднего общего образования</a:t>
            </a:r>
            <a:r>
              <a:rPr lang="ru-RU" sz="1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» )</a:t>
            </a:r>
            <a:r>
              <a:rPr lang="ru-RU" sz="1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п.13, статья 60.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отдельных категорий лиц, обучавшихся по адаптированным основным общеобразовательным программам, предусмотрен особый порядок выдачи документов об обучении.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лицам с ограниченными возможностями здоровья (с различными формами умственной отсталости), не имеющим основного общего и среднего общего образования и обучавшимся по адаптированным основным общеобразовательным программам,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выдается свидетельство об обучении по образцу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в порядке, которые устанавливаются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".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4" action="ppaction://hlinkfile"/>
              </a:rPr>
              <a:t>см. Приказ </a:t>
            </a:r>
            <a:r>
              <a:rPr lang="ru-RU" sz="2000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4" action="ppaction://hlinkfile"/>
              </a:rPr>
              <a:t>минобрнауки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4" action="ppaction://hlinkfile"/>
              </a:rPr>
              <a:t> РФ от 14.10.2013  № 1145)</a:t>
            </a:r>
            <a:endParaRPr lang="ru-RU" sz="20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04428" y="260648"/>
            <a:ext cx="8463800" cy="7780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«Об образовании в Российской Федерации»  </a:t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Государственной Думой 21 декабря 2012 года. Одобрен Советом Федерации 26 декабря 2012 года. N 273-ФЗ "Об образовании в Российской Федерации"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3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1571612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разрабатываются и утверждаются образовательными организациями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образовательную деятельность по имеющим государственную аккредитацию общеобразовательным программам,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 указанные образовательные программы </a:t>
            </a:r>
            <a:r>
              <a:rPr lang="ru-RU" sz="20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федеральными государственными образовательными стандартами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 </a:t>
            </a:r>
            <a:r>
              <a:rPr lang="ru-RU" sz="2000" b="1" i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</a:t>
            </a:r>
            <a:r>
              <a:rPr lang="ru-RU" sz="2000" b="1" i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</a:t>
            </a:r>
            <a:r>
              <a:rPr lang="ru-RU" sz="2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примерных основных образовательных программ </a:t>
            </a:r>
            <a:r>
              <a:rPr lang="ru-RU" sz="2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п.9. </a:t>
            </a:r>
            <a:r>
              <a:rPr lang="ru-RU" sz="2000" b="1" spc="2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  </a:t>
            </a:r>
            <a:r>
              <a:rPr lang="ru-RU" sz="2000" spc="2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</a:t>
            </a:r>
            <a:r>
              <a:rPr lang="ru-RU" sz="2000" spc="2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spc="2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273).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fgosreestr.ru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500570"/>
            <a:ext cx="82868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адаптированная основная общеобразовательная программа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это учебно-методическая документация, определяющая в соответствии с ФГОС ОВЗ  объем и содержание образования, планируемые результаты освоения АООП, примерные условия образовательной деятельности...   </a:t>
            </a:r>
          </a:p>
          <a:p>
            <a:r>
              <a:rPr lang="ru-RU" sz="1600" i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(из разъяснения Минобрнауки РФ о государственной аккредитации образовательной деятельности по образовательным программам, адаптированным для обучения лиц с ОВЗ.) </a:t>
            </a:r>
            <a:endParaRPr lang="ru-RU" sz="1600" i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217711" y="332656"/>
            <a:ext cx="8497757" cy="7780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«Об образовании в Российской Федерации»  </a:t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Государственной Думой 21 декабря 2012 года. Одобрен Советом Федерации 26 декабря 2012 года. N 273-ФЗ "Об образовании в Российской Федерации"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7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71678"/>
            <a:ext cx="84921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образовательной деятельности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соответствующим образовательным программам различных уровня и (или) направленности или по соответствующему виду образования 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федеральным органом исполнительной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п.11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статья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 ФЗ №273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04428" y="94472"/>
            <a:ext cx="8463800" cy="1405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«Об образовании в Российской Федерации»  </a:t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Государственной Думой 21 декабря 2012 года. Одобрен Советом Федерации 26 декабря 2012 года. N 273-ФЗ "Об образовании в Российской Федерации"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448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2033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Особенности организации образовательной деятельности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том  числе для лиц с ограниченными возможностями здоровья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8" y="1556792"/>
            <a:ext cx="8786858" cy="4944042"/>
          </a:xfrm>
        </p:spPr>
        <p:txBody>
          <a:bodyPr>
            <a:normAutofit fontScale="62500" lnSpcReduction="20000"/>
          </a:bodyPr>
          <a:lstStyle/>
          <a:p>
            <a:pPr marL="0" lvl="0" indent="174625" algn="just">
              <a:spcBef>
                <a:spcPts val="1000"/>
              </a:spcBef>
              <a:buFontTx/>
              <a:buChar char="-"/>
            </a:pPr>
            <a:r>
              <a:rPr lang="ru-RU" sz="40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 </a:t>
            </a:r>
            <a:r>
              <a:rPr lang="ru-RU" sz="4000" b="1" u="sng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Минобрнауки</a:t>
            </a:r>
            <a:r>
              <a:rPr lang="ru-RU" sz="40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России от 30 августа 2013 г. N 1015</a:t>
            </a:r>
            <a:r>
              <a:rPr lang="ru-RU" sz="40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 (раздел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III)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36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Приказом</a:t>
            </a:r>
            <a:r>
              <a:rPr lang="ru-RU" sz="36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i="1" u="sng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36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28 августа 2020 г. N 442 настоящий документ признан утратившим силу с 1 января 2021 г</a:t>
            </a:r>
            <a:r>
              <a:rPr lang="ru-RU" sz="36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174625" algn="just"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ru-RU" sz="40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4000" b="1" u="sng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40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09.11.2018 N 196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п.19-23)</a:t>
            </a:r>
          </a:p>
          <a:p>
            <a:pPr marL="0" indent="174625" algn="just"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Минобразования НСО от 17.05.17 №1090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«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П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action="ppaction://hlinkfile"/>
              </a:rPr>
              <a:t>орядок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регламентации и оформления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отношений государственной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образовательной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Новосибирской области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муниципальной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образовательной организации и родителей (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законных представителей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обучающихся,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нуждающихся в длительном лечении, 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также детей-инвалидов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части организации обучения по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основным общеобразовательным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программам на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3075</Words>
  <Application>Microsoft Office PowerPoint</Application>
  <PresentationFormat>Экран (4:3)</PresentationFormat>
  <Paragraphs>291</Paragraphs>
  <Slides>28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Book Antiqua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Федеральный закон  «Об образовании в Российской Федерации»   Принят Государственной Думой 21 декабря 2012 года. Одобрен Советом Федерации 26 декабря 2012 года. N 273-ФЗ "Об образовании в Российской Федерации"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организации образовательной деятельности в том  числе для лиц с ограниченными возможностями здоровья</vt:lpstr>
      <vt:lpstr>Презентация PowerPoint</vt:lpstr>
      <vt:lpstr>Требования к структуре, объему, условиям реализации и результатам освоения общеобразовательных программ определяются соответствующими федеральными государственными образовательными стандартами.</vt:lpstr>
      <vt:lpstr>Об организации образования обучающихся с умственной отсталостью (интеллектуальными нарушениями) образовательные отношения с которыми возникли до 01.09.2016г.</vt:lpstr>
      <vt:lpstr>Презентация PowerPoint</vt:lpstr>
      <vt:lpstr>Презентация PowerPoint</vt:lpstr>
      <vt:lpstr>Презентация PowerPoint</vt:lpstr>
      <vt:lpstr>СИПР п. 2.9.1  ФГОС О  УО (ИН) (специальная индивидуальная  программа развития)</vt:lpstr>
      <vt:lpstr>ИУП АООП (1-2-вариант) </vt:lpstr>
      <vt:lpstr>ИУП  на основе СИПР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Примерный алгоритм организации  ОД по АООП</vt:lpstr>
      <vt:lpstr>Психолого-медико-педагогический консилиум образовательного учреждения  (ПМПк)</vt:lpstr>
      <vt:lpstr>Презентация PowerPoint</vt:lpstr>
      <vt:lpstr>Презентация PowerPoint</vt:lpstr>
      <vt:lpstr>Презентация PowerPoint</vt:lpstr>
      <vt:lpstr>Используемые ресурсы и документы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Резник Татьяна Викторовна</dc:creator>
  <cp:lastModifiedBy>Пользователь Windows</cp:lastModifiedBy>
  <cp:revision>157</cp:revision>
  <cp:lastPrinted>2019-09-27T04:33:57Z</cp:lastPrinted>
  <dcterms:created xsi:type="dcterms:W3CDTF">2018-02-02T04:06:21Z</dcterms:created>
  <dcterms:modified xsi:type="dcterms:W3CDTF">2021-01-27T15:26:44Z</dcterms:modified>
</cp:coreProperties>
</file>