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6" r:id="rId3"/>
    <p:sldMasterId id="2147483734" r:id="rId4"/>
    <p:sldMasterId id="2147483746" r:id="rId5"/>
    <p:sldMasterId id="2147483760" r:id="rId6"/>
    <p:sldMasterId id="2147483796" r:id="rId7"/>
  </p:sldMasterIdLst>
  <p:notesMasterIdLst>
    <p:notesMasterId r:id="rId37"/>
  </p:notesMasterIdLst>
  <p:sldIdLst>
    <p:sldId id="256" r:id="rId8"/>
    <p:sldId id="257" r:id="rId9"/>
    <p:sldId id="272" r:id="rId10"/>
    <p:sldId id="266" r:id="rId11"/>
    <p:sldId id="267" r:id="rId12"/>
    <p:sldId id="268" r:id="rId13"/>
    <p:sldId id="269" r:id="rId14"/>
    <p:sldId id="270" r:id="rId15"/>
    <p:sldId id="271" r:id="rId16"/>
    <p:sldId id="324" r:id="rId17"/>
    <p:sldId id="329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40" r:id="rId28"/>
    <p:sldId id="342" r:id="rId29"/>
    <p:sldId id="343" r:id="rId30"/>
    <p:sldId id="350" r:id="rId31"/>
    <p:sldId id="351" r:id="rId32"/>
    <p:sldId id="352" r:id="rId33"/>
    <p:sldId id="286" r:id="rId34"/>
    <p:sldId id="292" r:id="rId35"/>
    <p:sldId id="295" r:id="rId3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UbaJdVEUiGIbEcbI9nu0Og==" hashData="G+8P5JIDaMKvtDNlNsvl4tNSf5Y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viewProps" Target="viewProps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8" Type="http://schemas.openxmlformats.org/officeDocument/2006/relationships/slide" Target="slides/slid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B76FA-CD72-4D0C-8306-FB257EACA89C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C6255-FCEF-4688-BA73-0E3431B7B9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132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687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730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115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18C8-89AE-4CB3-901B-664ACCA8D7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326172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17F86-BD77-4EE2-8407-4D18C77B2C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705968"/>
      </p:ext>
    </p:extLst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3F54E-D664-4D5D-8E77-70B3AA4E5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191860"/>
      </p:ext>
    </p:extLst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9863" y="1709738"/>
            <a:ext cx="3559175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1438" y="1709738"/>
            <a:ext cx="3560762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23C75-57DA-4C1A-8859-D1620AC8D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027096"/>
      </p:ext>
    </p:extLst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9D951-164F-4D50-91B6-2A68CE202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62854"/>
      </p:ext>
    </p:extLst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DE2D-512E-416B-A32F-BD5CA60829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003898"/>
      </p:ext>
    </p:extLst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725C7-129A-42D1-A67F-E8F4D85F6C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280747"/>
      </p:ext>
    </p:extLst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B000E-4B1C-4BD2-9D23-F36BE34C4F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567839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9459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940E7-67BD-48E5-8EC7-FA9D7460B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61360"/>
      </p:ext>
    </p:extLst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AD413-0957-413A-8F5C-136BCF95EC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837224"/>
      </p:ext>
    </p:extLst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4513" y="214313"/>
            <a:ext cx="1817687" cy="60944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39863" y="214313"/>
            <a:ext cx="5302250" cy="60944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E8903-5F34-4EF1-B9A9-3C0B88762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200871"/>
      </p:ext>
    </p:extLst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439863" y="214313"/>
            <a:ext cx="7272337" cy="6094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A690E-12FF-4827-9BD6-036937D27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460003"/>
      </p:ext>
    </p:extLst>
  </p:cSld>
  <p:clrMapOvr>
    <a:masterClrMapping/>
  </p:clrMapOvr>
  <p:transition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9863" y="214313"/>
            <a:ext cx="7272337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439863" y="1709738"/>
            <a:ext cx="7272337" cy="4598987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1F677-20B0-442E-B9CF-B01C29D94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844439"/>
      </p:ext>
    </p:extLst>
  </p:cSld>
  <p:clrMapOvr>
    <a:masterClrMapping/>
  </p:clrMapOvr>
  <p:transition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93D40-4CCF-4E3A-8DCE-5CA55D7B25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309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B7A5-0760-4901-83BC-02D14486F4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228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78A93-4423-41AD-9DBC-6ACF23E239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5324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9295D-076A-4F43-83EC-F5B77ADF35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420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900C1-A2D6-42EB-8DFF-5FF164746C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743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0534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ABF0A-3230-4051-A844-A268E9A550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093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E79E7-181B-4044-B9DA-4AC3A944C8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8913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20821-682B-472A-94F5-E7026E1D2F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8094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58DB1-CA69-4507-B293-56147E37EF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6139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0A447-3C0A-4BEE-8CBC-A3F07B05D8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5803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98E1A-ADBA-4112-B50B-C26E9C2917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5816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93D40-4CCF-4E3A-8DCE-5CA55D7B25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6874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B7A5-0760-4901-83BC-02D14486F4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9459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78A93-4423-41AD-9DBC-6ACF23E239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0534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9295D-076A-4F43-83EC-F5B77ADF35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23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2396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900C1-A2D6-42EB-8DFF-5FF164746C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90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ABF0A-3230-4051-A844-A268E9A550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7546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E79E7-181B-4044-B9DA-4AC3A944C8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9666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20821-682B-472A-94F5-E7026E1D2F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5512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58DB1-CA69-4507-B293-56147E37EF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20092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0A447-3C0A-4BEE-8CBC-A3F07B05D8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7304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98E1A-ADBA-4112-B50B-C26E9C2917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11553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18C8-89AE-4CB3-901B-664ACCA8D7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326172"/>
      </p:ext>
    </p:extLst>
  </p:cSld>
  <p:clrMapOvr>
    <a:masterClrMapping/>
  </p:clrMapOvr>
  <p:transition>
    <p:random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17F86-BD77-4EE2-8407-4D18C77B2C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705968"/>
      </p:ext>
    </p:extLst>
  </p:cSld>
  <p:clrMapOvr>
    <a:masterClrMapping/>
  </p:clrMapOvr>
  <p:transition>
    <p:random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3F54E-D664-4D5D-8E77-70B3AA4E5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191860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901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9863" y="1709738"/>
            <a:ext cx="3559175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1438" y="1709738"/>
            <a:ext cx="3560762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23C75-57DA-4C1A-8859-D1620AC8D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027096"/>
      </p:ext>
    </p:extLst>
  </p:cSld>
  <p:clrMapOvr>
    <a:masterClrMapping/>
  </p:clrMapOvr>
  <p:transition>
    <p:random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9D951-164F-4D50-91B6-2A68CE202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62854"/>
      </p:ext>
    </p:extLst>
  </p:cSld>
  <p:clrMapOvr>
    <a:masterClrMapping/>
  </p:clrMapOvr>
  <p:transition>
    <p:random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DE2D-512E-416B-A32F-BD5CA60829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003898"/>
      </p:ext>
    </p:extLst>
  </p:cSld>
  <p:clrMapOvr>
    <a:masterClrMapping/>
  </p:clrMapOvr>
  <p:transition>
    <p:random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725C7-129A-42D1-A67F-E8F4D85F6C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280747"/>
      </p:ext>
    </p:extLst>
  </p:cSld>
  <p:clrMapOvr>
    <a:masterClrMapping/>
  </p:clrMapOvr>
  <p:transition>
    <p:random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B000E-4B1C-4BD2-9D23-F36BE34C4F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567839"/>
      </p:ext>
    </p:extLst>
  </p:cSld>
  <p:clrMapOvr>
    <a:masterClrMapping/>
  </p:clrMapOvr>
  <p:transition>
    <p:random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940E7-67BD-48E5-8EC7-FA9D7460B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61360"/>
      </p:ext>
    </p:extLst>
  </p:cSld>
  <p:clrMapOvr>
    <a:masterClrMapping/>
  </p:clrMapOvr>
  <p:transition>
    <p:random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AD413-0957-413A-8F5C-136BCF95EC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837224"/>
      </p:ext>
    </p:extLst>
  </p:cSld>
  <p:clrMapOvr>
    <a:masterClrMapping/>
  </p:clrMapOvr>
  <p:transition>
    <p:random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4513" y="214313"/>
            <a:ext cx="1817687" cy="60944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39863" y="214313"/>
            <a:ext cx="5302250" cy="60944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E8903-5F34-4EF1-B9A9-3C0B88762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200871"/>
      </p:ext>
    </p:extLst>
  </p:cSld>
  <p:clrMapOvr>
    <a:masterClrMapping/>
  </p:clrMapOvr>
  <p:transition>
    <p:random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439863" y="214313"/>
            <a:ext cx="7272337" cy="6094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A690E-12FF-4827-9BD6-036937D27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460003"/>
      </p:ext>
    </p:extLst>
  </p:cSld>
  <p:clrMapOvr>
    <a:masterClrMapping/>
  </p:clrMapOvr>
  <p:transition>
    <p:random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9863" y="214313"/>
            <a:ext cx="7272337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439863" y="1709738"/>
            <a:ext cx="7272337" cy="4598987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1F677-20B0-442E-B9CF-B01C29D94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844439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75463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93D40-4CCF-4E3A-8DCE-5CA55D7B25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3097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B7A5-0760-4901-83BC-02D14486F4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2284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78A93-4423-41AD-9DBC-6ACF23E239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53240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9295D-076A-4F43-83EC-F5B77ADF35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4208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900C1-A2D6-42EB-8DFF-5FF164746C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74345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ABF0A-3230-4051-A844-A268E9A550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0931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E79E7-181B-4044-B9DA-4AC3A944C8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89133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20821-682B-472A-94F5-E7026E1D2F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80941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58DB1-CA69-4507-B293-56147E37EF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61394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0A447-3C0A-4BEE-8CBC-A3F07B05D8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58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96662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98E1A-ADBA-4112-B50B-C26E9C2917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58169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4D093D40-4CCF-4E3A-8DCE-5CA55D7B25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2FB7A5-0760-4901-83BC-02D14486F4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278A93-4423-41AD-9DBC-6ACF23E239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D9295D-076A-4F43-83EC-F5B77ADF35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E900C1-A2D6-42EB-8DFF-5FF164746C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F0A-3230-4051-A844-A268E9A550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3E79E7-181B-4044-B9DA-4AC3A944C8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3F20821-682B-472A-94F5-E7026E1D2F6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58DB1-CA69-4507-B293-56147E37EF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55126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10A447-3C0A-4BEE-8CBC-A3F07B05D8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C71EC6-210F-42DE-9C53-41977AD35B3D}" type="datetimeFigureOut">
              <a:rPr lang="ru-RU" smtClean="0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98E1A-ADBA-4112-B50B-C26E9C2917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370013" y="247650"/>
            <a:ext cx="7772400" cy="5543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A13417-A192-42D1-A0C5-5CA1D468FBCB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ABF357-E315-461E-905C-FC564B6A49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89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20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9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rgbClr val="898989"/>
                </a:solidFill>
                <a:effectLst/>
                <a:latin typeface="Calibri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rgbClr val="898989"/>
                </a:solidFill>
                <a:effectLst/>
                <a:latin typeface="Calibri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ＭＳ Ｐゴシック" charset="-128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ＭＳ Ｐゴシック" charset="-128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ＭＳ Ｐゴシック" charset="-128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ＭＳ Ｐゴシック" charset="-128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ＭＳ Ｐゴシック" charset="-128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9863" y="214313"/>
            <a:ext cx="72723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9863" y="1709738"/>
            <a:ext cx="7272337" cy="459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29650" y="6237288"/>
            <a:ext cx="576263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F55B40C-CF2E-4DF7-9113-0541DFC26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B9CDF7-8461-4A50-954E-2C6900F17956}" type="datetime1">
              <a:rPr lang="en-US" smtClean="0"/>
              <a:pPr>
                <a:defRPr/>
              </a:pPr>
              <a:t>2/26/2021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7468C3-C3BC-4E0C-84AB-5DE2C94784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rgbClr val="898989"/>
                </a:solidFill>
                <a:effectLst/>
                <a:latin typeface="Calibri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rgbClr val="898989"/>
                </a:solidFill>
                <a:effectLst/>
                <a:latin typeface="Calibri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ＭＳ Ｐゴシック" charset="-128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ＭＳ Ｐゴシック" charset="-128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ＭＳ Ｐゴシック" charset="-128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ＭＳ Ｐゴシック" charset="-128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ＭＳ Ｐゴシック" charset="-128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9863" y="214313"/>
            <a:ext cx="72723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9863" y="1709738"/>
            <a:ext cx="7272337" cy="459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29650" y="6237288"/>
            <a:ext cx="576263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F55B40C-CF2E-4DF7-9113-0541DFC26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B9CDF7-8461-4A50-954E-2C6900F17956}" type="datetime1">
              <a:rPr lang="en-US" smtClean="0"/>
              <a:pPr>
                <a:defRPr/>
              </a:pPr>
              <a:t>2/26/2021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7468C3-C3BC-4E0C-84AB-5DE2C94784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26.02.2021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Osysalova@admnsk.ru" TargetMode="External"/><Relationship Id="rId1" Type="http://schemas.openxmlformats.org/officeDocument/2006/relationships/slideLayout" Target="../slideLayouts/slideLayout8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30976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«Управление дошкольной образовательной организацией в соответствии с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требованиями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законодательства»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7304856" cy="1296144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Сысалова Ольга Филипповна,</a:t>
            </a:r>
          </a:p>
          <a:p>
            <a:pPr algn="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аместитель директора МКУДПО «ГЦРО»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февраль 2021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Osysalova\Desktop\header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45" y="157793"/>
            <a:ext cx="1152128" cy="1142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Osysalova\Desktop\image.ph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517" y="188640"/>
            <a:ext cx="1145293" cy="114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23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424936" cy="6264696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 smtClean="0">
                <a:solidFill>
                  <a:srgbClr val="000000"/>
                </a:solidFill>
              </a:rPr>
              <a:t/>
            </a:r>
            <a:br>
              <a:rPr lang="ru-RU" sz="2000" b="1" dirty="0" smtClean="0">
                <a:solidFill>
                  <a:srgbClr val="00000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Федеральной службы по надзору в сфере образования от 30.03.2020 № 427 «Об утверждении Административного регламента осуществления органами государственной власти субъектов Российской Федерации, осуществляющими переданные полномочия Российской Федерации в сфере образования, лицензионного контроля за образовательной деятельностью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от 30.06.2020 № 710</a:t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Административного регламента осуществления органами государственной власти субъектов Российской Федерации, осуществляющими переданные полномочия Российской Федерации в сфере образования, федерального государственного надзора в сфере 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05064"/>
            <a:ext cx="8424936" cy="27363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90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820472" cy="1152128"/>
          </a:xfrm>
        </p:spPr>
        <p:txBody>
          <a:bodyPr/>
          <a:lstStyle/>
          <a:p>
            <a:pPr lvl="0" algn="ctr"/>
            <a:r>
              <a:rPr lang="ru-RU" sz="2000" dirty="0">
                <a:effectLst/>
              </a:rPr>
              <a:t> </a:t>
            </a:r>
            <a:r>
              <a:rPr lang="en-US" sz="2000" dirty="0" smtClean="0">
                <a:effectLst/>
              </a:rPr>
              <a:t/>
            </a:r>
            <a:br>
              <a:rPr lang="en-US" sz="2000" dirty="0" smtClean="0">
                <a:effectLst/>
              </a:rPr>
            </a:b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документов </a:t>
            </a:r>
            <a:r>
              <a:rPr lang="ru-RU" sz="200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проверки: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9" y="1052736"/>
            <a:ext cx="8640960" cy="554461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окументы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	подтверждающие наличие	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 организации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праве собственности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ином законном основании зданий, строений, сооружений, помещений, необходимых для осуществления образовательной деятельности по образовательным	программам, указанным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лицензии: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договоры аренды (субаренды), заключенные на срок до года;</a:t>
            </a:r>
          </a:p>
          <a:p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договоры безвозмездного пользования, подтверждающие наличие у организации на	законном основании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зданий, строений, помещений, необходимых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осуществления образовательной деятельности по реализуемым в соответствии с лицензией образовательным программам;</a:t>
            </a:r>
          </a:p>
        </p:txBody>
      </p:sp>
    </p:spTree>
    <p:extLst>
      <p:ext uri="{BB962C8B-B14F-4D97-AF65-F5344CB8AC3E}">
        <p14:creationId xmlns:p14="http://schemas.microsoft.com/office/powerpoint/2010/main" val="274267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6632"/>
            <a:ext cx="8496944" cy="6624736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ru-RU" sz="3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Документы</a:t>
            </a:r>
            <a:r>
              <a:rPr lang="ru-RU" sz="3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	подтверждающие наличие	в штате	организации</a:t>
            </a:r>
          </a:p>
          <a:p>
            <a:pPr marL="0" indent="0">
              <a:buNone/>
            </a:pPr>
            <a:r>
              <a:rPr lang="ru-RU" sz="3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привлечение ею на ином законном основании педагогических работников,</a:t>
            </a:r>
          </a:p>
          <a:p>
            <a:pPr marL="0" indent="0">
              <a:buNone/>
            </a:pPr>
            <a:r>
              <a:rPr lang="ru-RU" sz="3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профессиональное образование, обладающих соответствующей квалификацией, имеющих стаж работы, необходимый для </a:t>
            </a:r>
            <a:r>
              <a:rPr lang="ru-RU" sz="3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 образовательной деятельности</a:t>
            </a:r>
            <a:r>
              <a:rPr lang="ru-RU" sz="3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ru-RU" sz="3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пунктом 2 части 3 статьи 11, статьей 46 Федерального закона «Об образовании в Российской Федерации», включающие:</a:t>
            </a:r>
          </a:p>
          <a:p>
            <a:r>
              <a:rPr lang="ru-RU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штатные расписания педагогических работников;</a:t>
            </a:r>
          </a:p>
          <a:p>
            <a:r>
              <a:rPr lang="ru-RU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инструкции педагогических работников, обеспечивающих реализацию образовательных программ;</a:t>
            </a:r>
          </a:p>
          <a:p>
            <a:r>
              <a:rPr lang="ru-RU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справки с основного места работы с указанием должности и стажа работы педагогических работников, для которых данная организация является местом работы по совместительству;</a:t>
            </a:r>
          </a:p>
          <a:p>
            <a:r>
              <a:rPr lang="ru-RU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подтверждающие стаж педагогической работы педагогических работников;</a:t>
            </a:r>
          </a:p>
          <a:p>
            <a:r>
              <a:rPr lang="ru-RU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 о приеме на работу педагогических работников, обеспечивающих реализацию образовательных программ;</a:t>
            </a:r>
          </a:p>
          <a:p>
            <a:r>
              <a:rPr lang="ru-RU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копии документов об образовании и (или) о </a:t>
            </a:r>
            <a:r>
              <a:rPr lang="ru-RU" sz="3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квалификации;</a:t>
            </a:r>
            <a:endParaRPr lang="ru-RU" sz="33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договоры гражданско-правового характера, заключенные с педагогическими работниками, привлекаемыми к реализации образовательных программ;</a:t>
            </a:r>
          </a:p>
          <a:p>
            <a:r>
              <a:rPr lang="ru-RU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 договоры,	заключенные с педагогическими </a:t>
            </a:r>
            <a:r>
              <a:rPr lang="ru-RU" sz="3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работниками, привлеченными </a:t>
            </a:r>
            <a:r>
              <a:rPr lang="ru-RU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реализации образовательных программ;</a:t>
            </a:r>
          </a:p>
          <a:p>
            <a:r>
              <a:rPr lang="ru-RU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соотношение учебной (преподавательской) и другой педагогической работы в пределах рабочей недели или учебного года;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2293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424936" cy="6192688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Документы,	подтверждающие наличие	в штате	организации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привлечение ею на ином законном основании педагогических работников,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профессиональное образование, обладающих соответствующей квалификацией, имеющих стаж работы, необходимый для осуществления образовательной деятельности 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пунктом 2 части 3 статьи 11, статьей 46 Федерального закона «Об образовании в Российской Федерации», включающие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подтверждающие проведение аттестации на соответствие занимаемой должности педагогических работников, заключивших трудовые договоры на неопределенный срок,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организаций, осуществляющих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 утвержденного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	Министерства образования и науки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7.04.2014 № 276, включающие: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распорядительные акты организации о создании аттестационной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за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период, подлежащий проверке;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распорядительные акты организации о проведении аттестации педагогических работников за период, подлежащий проверке;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графики проведения аттестации педагогических работников; </a:t>
            </a: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внесенные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	аттестационную комиссию	представления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на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	работников,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привлеченных к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и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дополнительных образовательных программ за период, подлежащий проверке;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оформленные	протоколами результаты	аттестации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период, подлежащий проверке;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129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6192688"/>
          </a:xfrm>
        </p:spPr>
        <p:txBody>
          <a:bodyPr>
            <a:normAutofit fontScale="47500" lnSpcReduction="20000"/>
          </a:bodyPr>
          <a:lstStyle/>
          <a:p>
            <a:pPr marL="0" lvl="0" indent="0" algn="ctr">
              <a:buNone/>
            </a:pPr>
            <a:r>
              <a:rPr lang="ru-RU" sz="4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Документы </a:t>
            </a:r>
            <a:r>
              <a:rPr lang="ru-RU" sz="4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разработке и реализации организацией образовательных программ: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разработанные и утвержденные организацией образовательные программы согласно приложению к лицензии на </a:t>
            </a:r>
            <a:r>
              <a:rPr lang="ru-RU" sz="3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образовательной </a:t>
            </a:r>
            <a:r>
              <a:rPr lang="ru-RU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</a:t>
            </a:r>
          </a:p>
          <a:p>
            <a:r>
              <a:rPr lang="ru-RU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разработанные и утвержденные организацией адаптированные образовательные программы, определяющие содержание образования и условия организации обучения и воспитания обучающихся (несовершеннолетних обучающихся) с ограниченными возможностями здоровья, а для инвалидов также соответствующие индивидуальным программам реабилитации инвалида (ребенка-инвалида) (с приложением таких программ) (при наличии таких обучающихся);</a:t>
            </a:r>
          </a:p>
          <a:p>
            <a:r>
              <a:rPr lang="ru-RU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организации, устанавливающий язык, языки образования, а также порядок получения образования на иностранном языке в соответствии с образовательной программой;</a:t>
            </a:r>
          </a:p>
          <a:p>
            <a:r>
              <a:rPr lang="ru-RU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договоры о сетевой форме реализации образовательной программы (образовательных программ) (при наличии образовательных программ, реализуемых с использованием сетевой формы);</a:t>
            </a:r>
          </a:p>
          <a:p>
            <a:r>
              <a:rPr lang="ru-RU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образовательная(</a:t>
            </a:r>
            <a:r>
              <a:rPr lang="ru-RU" sz="33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ые</a:t>
            </a:r>
            <a:r>
              <a:rPr lang="ru-RU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программа(ы), совместно разработанная(</a:t>
            </a:r>
            <a:r>
              <a:rPr lang="ru-RU" sz="33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ые</a:t>
            </a:r>
            <a:r>
              <a:rPr lang="ru-RU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утвержденная(</a:t>
            </a:r>
            <a:r>
              <a:rPr lang="ru-RU" sz="33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ые</a:t>
            </a:r>
            <a:r>
              <a:rPr lang="ru-RU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несколькими организациями, действующими на основании договора о сетевой форме реализации образовательной программы (образовательных программ) (при наличии);</a:t>
            </a:r>
          </a:p>
          <a:p>
            <a:r>
              <a:rPr lang="ru-RU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расписания учебных занятий по реализуемым образовательным программам; </a:t>
            </a:r>
            <a:endParaRPr lang="ru-RU" sz="33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списки </a:t>
            </a:r>
            <a:r>
              <a:rPr lang="ru-RU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 учебных классов (групп) обучающихся (несовершеннолетних обучающихся);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6431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61926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300" b="1" dirty="0" smtClean="0">
                <a:solidFill>
                  <a:srgbClr val="002060"/>
                </a:solidFill>
              </a:rPr>
              <a:t>4. Документы</a:t>
            </a:r>
            <a:r>
              <a:rPr lang="ru-RU" sz="3300" b="1" dirty="0">
                <a:solidFill>
                  <a:srgbClr val="002060"/>
                </a:solidFill>
              </a:rPr>
              <a:t>, подтверждающие соблюдение установленных законодательством прав обучающихся:</a:t>
            </a:r>
          </a:p>
          <a:p>
            <a:r>
              <a:rPr lang="ru-RU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организации, подтверждающие учет мнений советов родителей (законных представителей) несовершеннолетних обучающихся при принятии локальных нормативных актов, затрагивающих права обучающихся;</a:t>
            </a:r>
          </a:p>
          <a:p>
            <a:r>
              <a:rPr lang="ru-RU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распорядительный акт организации о создании комиссии по урегулированию споров между участниками образовательных отношений, а также устанавливающий порядок ее создания, организации работы, принятия решений и их исполнения;</a:t>
            </a:r>
          </a:p>
          <a:p>
            <a:r>
              <a:rPr lang="ru-RU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комиссии по урегулированию споров между участниками образовательных отношений (при наличии);</a:t>
            </a:r>
          </a:p>
          <a:p>
            <a:r>
              <a:rPr lang="ru-RU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подтверждающие исполнение решений комиссии по урегулированию споров между участниками образовательных </a:t>
            </a:r>
            <a:r>
              <a:rPr lang="ru-RU" sz="3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 (при </a:t>
            </a:r>
            <a:r>
              <a:rPr lang="ru-RU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наличии);</a:t>
            </a:r>
          </a:p>
          <a:p>
            <a:r>
              <a:rPr lang="ru-RU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организации, подтверждающие проведение руководителем организации инструктирования или обучения специалистов, работающих с инвалидами по вопросам, связанным с обеспечением доступности для инвалидов зданий, строений, помещений, используемых </a:t>
            </a:r>
            <a:r>
              <a:rPr lang="ru-RU" sz="3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</a:t>
            </a:r>
            <a:r>
              <a:rPr lang="ru-RU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осуществлении образовательной деятельности по реализуемым в соответствии с лицензией образовательным программам;</a:t>
            </a:r>
          </a:p>
          <a:p>
            <a:r>
              <a:rPr lang="ru-RU" sz="33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доступности для инвалидов зданий, строений, помещений, используемых организацией при осуществлении образовательной деятельности по реализуемым в соответствии с лицензией образовательным программам;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1054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424936" cy="6192688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Документы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подтверждающие осуществление организации охраны здоровья обучающихся, включающие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buNone/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режима учебных занятий;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пропаганду и обучение навыкам здорового образа жизни, требованиям охраны труда;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 и создание условий для профилактики заболеваний и оздоровления обучающихся, для занятия ими физической культурой и спортом;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профилактику и запрещение курения, употребления алкогольных, слабоалкогольных напитков, пива, наркотических средств и психотропных веществ, их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прекурсоров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аналогов и других одурманивающих веществ;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профилактику несчастных случаев с обучающимися во время пребывания в организации;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санитарно-противоэпидемических и профилактических мероприятий;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за состоянием здоровья обучающихся;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санитарно-гигиенических, профилактических и оздоровительных мероприятий, обучение и воспитание в сфере охраны здоровья граждан в Российской Федерации;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подтверждающие организацию оказания первичной медико- санитарной помощи обучающимся;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подтверждающие организацию питания обучающихся;</a:t>
            </a:r>
          </a:p>
          <a:p>
            <a:endParaRPr lang="ru-RU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184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6192688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Документы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организации и проведению приема на обучение в организацию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buNone/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распорядительные акты организации о приеме детей на обучение по образовательным программам дошкольного образования;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согласия родителей (законных представителей) детей с ограниченными возможностями здоровья о приеме на обучение по адаптированной основной общеобразовательной программе;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приема заявлений о приеме на обучение по образовательным программам дошкольного образования;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личные дела детей, зачисленных в организацию на обучение по образовательным программам дошкольного образования;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договоры об оказании платных образовательных услуг (при наличии); договоры об образовании по образовательным программам дошкольного образования, заключенные с родителями (законными представителями) детей;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 организации, устанавливающий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оформления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возникновения, приостановления и прекращения отношений между образовательной организацией и обучающимися и (или) родителями (законными представителями) несовершеннолетних обучающихся;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4764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0"/>
            <a:ext cx="8784976" cy="674136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Приказы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зачислении обучающихся (несовершеннолетних обучающихся) в порядке перевода в организацию из другой организации;</a:t>
            </a:r>
          </a:p>
          <a:p>
            <a:pPr marL="0" lvl="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8.Документы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подтверждающие предоставление психолого-педагогической помощи;</a:t>
            </a:r>
          </a:p>
          <a:p>
            <a:pPr marL="0" lvl="0" indent="0">
              <a:buNone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.Документы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подтверждающие в случае реализации образовательных программ или их частей с применением электронного обучения и (или) дистанционных образовательных технологий (при наличии):</a:t>
            </a:r>
          </a:p>
          <a:p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функционирования электронной информационно- образовательной среды;</a:t>
            </a:r>
          </a:p>
          <a:p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соблюдения условий проведения мероприятий, в рамках которых осуществляется оценка результатов обучения (мониторинг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акты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устанавливающие: </a:t>
            </a:r>
          </a:p>
          <a:p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объема занятий, проводимых путем непосредственного взаимодействия педагогического работника с обучающимся, в том числе с применением электронного обучения, дистанционных образовательных технологий;</a:t>
            </a:r>
          </a:p>
          <a:p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идентификации личности обучающегося в электронной информационно-образовательной среде организации;</a:t>
            </a:r>
          </a:p>
          <a:p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 форму зачета результатов обучения в качестве результата промежуточной аттестации при представлении обучающимся документов, подтверждающих освоение им образовательной программы или ее части в виде онлайн-курсов в иной организации;</a:t>
            </a:r>
          </a:p>
          <a:p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ведения учета и хранения результатов обучения, внутреннего документооборота, связанных с реализацией образовательных программ или их частей с применением электронного обучения, дистанционных образовательных технологий;</a:t>
            </a:r>
          </a:p>
          <a:p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оказания учебно-методической помощи обучающимся, в том числе в форме индивидуальных консультаций, оказываемых дистанционно с использованием информационных и телекоммуникационных технологий.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32069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413" y="333375"/>
            <a:ext cx="8891587" cy="6408738"/>
          </a:xfrm>
        </p:spPr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Направления деятельности ОО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Ведение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сайта образовательной организации в сети «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Интернет»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ru-RU" sz="1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Постановление Правительства Российской Федерации от 10.07.2013 № 582 «Об утверждении правил размещения на официальном сайте образовательной организации в информационно-телекоммуникационной сети «Интернет» и обновления информации об образовательной организации»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изм. </a:t>
            </a:r>
            <a:r>
              <a:rPr lang="ru-RU" sz="19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октября 2015 г., 17 мая, 7 августа 2017 г., 29 ноября 2018 г., 21 марта 2019 г., 11 июля 2020 г.);</a:t>
            </a:r>
            <a:endParaRPr lang="ru-RU" sz="19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ru-RU" sz="19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Российской Федерации от 17.05.2017 г. № 575 «О внесении изменений в Постановление Правительства Российской Федерации от 10.07.2013 № 582»;</a:t>
            </a:r>
            <a:endParaRPr lang="ru-RU" sz="19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ru-RU" sz="19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Приказ Федеральной службы по надзору в сфере образования </a:t>
            </a:r>
            <a:r>
              <a:rPr lang="ru-RU" sz="19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9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России от 29.05.2014 № 785 «Об утверждении требований к структуре официального сайта образовательной организации в информационно-телекоммуникационной сети «Интернет» и формату представления на нем информации» 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(утратил силу с 01.01.2021)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ru-RU" sz="1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9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1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14.08.2020 года № 831 «Об утверждении Требований к структуре официального сайта образовательной организации в информационно-телекоммуникационной сети "Интернет" и формату представления информации» </a:t>
            </a:r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9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действия приказа –</a:t>
            </a:r>
            <a:r>
              <a:rPr lang="ru-RU" sz="19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01.01.2021 по </a:t>
            </a:r>
            <a:r>
              <a:rPr lang="ru-RU" sz="19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31.12.2026)</a:t>
            </a:r>
            <a:endParaRPr lang="ru-RU" sz="1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»"/>
              <a:defRPr/>
            </a:pPr>
            <a:endParaRPr lang="ru-RU" sz="19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3150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424936" cy="6048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проверок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инобрнауки НСО</a:t>
            </a:r>
          </a:p>
          <a:p>
            <a:pPr marL="0" indent="0" algn="ctr">
              <a:buNone/>
            </a:pP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Контроль за соблюдением лицензиатом лицензионных требований 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условий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Осуществление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федерального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государственного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надзора в сфере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29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/>
          </p:nvPr>
        </p:nvSpPr>
        <p:spPr>
          <a:xfrm>
            <a:off x="323850" y="115888"/>
            <a:ext cx="8712200" cy="6265862"/>
          </a:xfrm>
        </p:spPr>
        <p:txBody>
          <a:bodyPr rtlCol="0">
            <a:no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2.Проведение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самообследования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о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беспечение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функционирования внутренней системы оценки качества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закон Российской Федерации от 29 декабря 2012 г. № 273-ФЗ «Об образовании в Российской Федерации» ст. 28</a:t>
            </a:r>
          </a:p>
          <a:p>
            <a:pPr marL="285750" indent="-2857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России от 14.06.2013 №462 «Об утверждении Порядка проведения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самообследования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образовательной организацией» (в ред. от 14.12.2017)</a:t>
            </a:r>
          </a:p>
          <a:p>
            <a:pPr marL="285750" indent="-2857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России от 10.12.2013 г. №1324 «Об утверждении показателей деятельности образовательной организации, подлежащей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самообследованию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(в ред. от 15.02.2017)</a:t>
            </a:r>
          </a:p>
          <a:p>
            <a:pPr marL="285750" indent="-2857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НСО от 15.04.2014 №920 «О сборе информации о показателях деятельности общеобразовательных организаций, расположенных на территории Новосибирской области, подлежащих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самообследованию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НСО от 25.11.2019 №2977 «Об утверждении положения о региональной системе оценки качества образования Новосибирской области»</a:t>
            </a:r>
          </a:p>
          <a:p>
            <a:pPr marL="285750" indent="-28575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8908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913"/>
            <a:ext cx="8569077" cy="6192837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3. Соблюдение порядка приема в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ОО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от 15.05.2020 №236 «Об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на обучение по образовательным программам дошкольного образования»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Приказ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от 08.09.2020 №471 «О внесении изменений в Порядок приема на обучение по образовательным программам дошкольного образования, утв. приказом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15.05.2020 №236» 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9777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260350"/>
            <a:ext cx="8424862" cy="6121400"/>
          </a:xfrm>
        </p:spPr>
        <p:txBody>
          <a:bodyPr rtlCol="0">
            <a:normAutofit fontScale="925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4. Соблюдение порядка перевода и отчисления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Приказ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минобрнауки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России от 28.12.2015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№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1527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«Об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направленности»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изм. от 25.06.2020) 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П.7.Исходная </a:t>
            </a:r>
            <a:r>
              <a:rPr lang="ru-RU" sz="1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выдает родителям </a:t>
            </a:r>
            <a:r>
              <a:rPr lang="ru-RU" sz="1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(законным представителям) </a:t>
            </a:r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личное дело </a:t>
            </a:r>
            <a:r>
              <a:rPr lang="ru-RU" sz="1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 (далее - личное дело) с описью содержащихся в нем документов. Родитель (законный представитель) личной подписью подтверждает получение личного дела с описью содержащихся в нем документов. </a:t>
            </a:r>
            <a:endParaRPr lang="ru-RU" sz="19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П.9 </a:t>
            </a:r>
            <a:r>
              <a:rPr lang="ru-RU" sz="1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Личное </a:t>
            </a:r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 представляется родителями (законными представителями) обучающегося в принимающую организацию </a:t>
            </a:r>
            <a:r>
              <a:rPr lang="ru-RU" sz="1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заявлением о зачислении обучающегося в указанную организацию в порядке перевода из исходной организации и предъявлением оригинала документа, удостоверяющего личность родителя (законного представителя) обучающегося. При отсутствии в личном деле копий документов, необходимых для </a:t>
            </a:r>
            <a:r>
              <a:rPr lang="ru-RU" sz="19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приема…принимающая </a:t>
            </a:r>
            <a:r>
              <a:rPr lang="ru-RU" sz="1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вправе запросить такие документы у родителя (законного представителя).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»"/>
              <a:defRPr/>
            </a:pP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»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8003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15888"/>
            <a:ext cx="8640763" cy="6697662"/>
          </a:xfrm>
        </p:spPr>
        <p:txBody>
          <a:bodyPr rtlCol="0">
            <a:normAutofit fontScale="850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Организация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осуществление обучения по основным и дополнительным общеобразовательным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программам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от 31.07.2020 № 373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 </a:t>
            </a:r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с 01.01.2021)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министерства </a:t>
            </a:r>
            <a:r>
              <a:rPr lang="ru-RU" sz="1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просвещения РФ от 9 ноября 2018 г. </a:t>
            </a: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1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196 “Об утверждении Порядка организации и осуществления образовательной деятельности по дополнительным общеобразовательным программам” </a:t>
            </a:r>
            <a:r>
              <a:rPr lang="ru-RU" sz="1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 с изм. от 30.09.2020</a:t>
            </a:r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России  от 13.01.2014 №8 «Об утверждении примерной формы договора об образовании по образовательным программам дошкольного образования»</a:t>
            </a:r>
            <a:endParaRPr lang="ru-RU" sz="1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России № 882, </a:t>
            </a:r>
            <a:r>
              <a:rPr lang="ru-RU" sz="19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1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России № 391 от 05.08.2020 «Об организации и осуществлении образовательной деятельности при сетевой форме реализации образовательных программ» </a:t>
            </a:r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(вступил в силу с 22.09.2020</a:t>
            </a:r>
            <a:r>
              <a:rPr lang="ru-RU" sz="1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9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9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России  от 17 октября 2013 г. № 1155 «Об утверждении Федерального государственного образовательного стандарта дошкольного образования»</a:t>
            </a: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изм. от 21.01. 2019</a:t>
            </a:r>
            <a:r>
              <a:rPr lang="ru-RU" sz="1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Главного государственного санитарного врача РФ от 28 сентября 2020 г. № 28 "Об утверждении санитарных правил СП 2.4.3648-20 "Санитарно-эпидемиологические требования к организациям воспитания и обучения, отдыха и оздоровления детей и молодежи " " (с 01.01.2021</a:t>
            </a:r>
            <a:r>
              <a:rPr lang="ru-RU" sz="1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06.08.2020 N Р-75 "Об утверждении примерного Положения об оказании логопедической помощи в организациях, осуществляющих образовательную деятельность»</a:t>
            </a:r>
          </a:p>
          <a:p>
            <a:pPr>
              <a:buFont typeface="Arial" pitchFamily="34" charset="0"/>
              <a:buChar char="•"/>
              <a:defRPr/>
            </a:pPr>
            <a:endParaRPr lang="ru-RU" sz="1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6726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333375"/>
            <a:ext cx="8496300" cy="6191250"/>
          </a:xfrm>
        </p:spPr>
        <p:txBody>
          <a:bodyPr rtlCol="0"/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.Создание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условий для охраны здоровья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Статьи 37 и 41 Федерального закона № 273-ФЗ «О образовании в Российской Федерации»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Правительства РФ от 7 октября 2017 г. № 1235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«Об утверждении требований к антитеррористической защищенности объектов (территорий) Министерства образования и науки Российской Федерации и объектов (территорий), относящихся к сфере деятельности Министерства образования и науки Российской Федерации, и формы паспорта безопасности этих объектов (территорий)»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инобрнауки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России от 27.06.2017 №602 «Об утверждении Порядка расследования и учета несчастных случаев  с обучающимися во время пребывания в организации, осуществляющей образовательную деятельность»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(в ред. 01.07.2019)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8759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333375"/>
            <a:ext cx="8420100" cy="5616575"/>
          </a:xfrm>
        </p:spPr>
        <p:txBody>
          <a:bodyPr rtlCol="0"/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9.Порядок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оказания платных образовательных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услуг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Правительства Российской Федерации от 15.08.2013 № 706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утверждении правил оказания платных образовательных услуг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(утратил силу с 01.01.2021)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15 сентября 2020 г. № 1441 «Об утверждении Правил оказания платных образовательных услуг»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01.01.2021)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Минобрнауки России от 25.10.2013 №1185 «Об утверждении примерной формы договора об образовании на обучение по дополнительным образовательным программам»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16.09.2020 № 500 «Об утверждении примерной формы договора об образовании по дополнительным общеобразовательным программам»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не вступил в силу)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11951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188913"/>
            <a:ext cx="8496300" cy="6669087"/>
          </a:xfrm>
        </p:spPr>
        <p:txBody>
          <a:bodyPr rtlCol="0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10. Требования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педагогическим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работникам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Трудовой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кодекс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РФ (ст. 81, 331, 351)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Mинздравсоцразвития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России от 26 августа 2010 г. N 761н  "Об утверждении Единого квалификационного справочника должностей руководителей, специалистов и служащих, раздел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«Квалификационные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характеристики должностей работников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образования»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Правительства РФ от 08.08.2013 № 678 «Об утверждении номенклатуры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Правительства РФ от 05.08.2015 г. №796 "Об утверждении Правил принятия комиссией по делам несовершеннолетних и защите их прав, созданной высшим исполнительным органом государственной власти субъекта Российской Федерации, решения о допуске или </a:t>
            </a:r>
            <a:r>
              <a:rPr lang="ru-RU" sz="1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недопуске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лиц, имевших судимость, к педагогической деятельности, к предпринимательской деятельности и (или) трудовой деятельности в сфере образования, воспитания, развития несовершеннолетних, организации их отдыха и оздоровления, медицинского обеспечения, социальной защиты и социального обслуживания, в сфере детско-юношеского спорта, культуры и искусства с участием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несовершеннолетних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также формы этого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решения»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РФ от 07.04.2014 № 276 «Об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(ред. 23.12.2020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инпросвещения</a:t>
            </a:r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от 18.09.2020 № 508 «Об утверждении Порядка допуска лиц, обучающихся по образовательным программам высшего образования, к занятию педагогической деятельностью по общеобразовательным программам»</a:t>
            </a:r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(вступил в силу с 12.10.2020)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России от 30.09.2020 № 533 «О внесении изменений в Порядок организации и осуществления образовательной деятельности по дополнительным общеобразовательным программам, утвержденный Приказом Министерства просвещения Российской Федерации от 9 ноября 2018 г.    № 196»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»"/>
              <a:defRPr/>
            </a:pPr>
            <a:endParaRPr lang="ru-RU" sz="1600" b="1" dirty="0">
              <a:latin typeface="+mj-lt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»"/>
              <a:defRPr/>
            </a:pPr>
            <a:endParaRPr lang="ru-RU" sz="1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56741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7650"/>
            <a:ext cx="8530853" cy="188520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/>
            </a:r>
            <a:br>
              <a:rPr lang="ru-RU" sz="2400" b="1" dirty="0" smtClean="0">
                <a:solidFill>
                  <a:srgbClr val="00000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Нарушения </a:t>
            </a:r>
            <a:r>
              <a:rPr lang="ru-RU" sz="24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обязательных требований, выявляемые в ходе контрольно-надзорных мероприятий, проведенных Минобрнауки НСО в 2019 </a:t>
            </a: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-2021 годах</a:t>
            </a:r>
            <a:br>
              <a:rPr lang="ru-RU" sz="2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1340768"/>
            <a:ext cx="8496944" cy="5328592"/>
          </a:xfrm>
        </p:spPr>
        <p:txBody>
          <a:bodyPr>
            <a:normAutofit fontScale="92500" lnSpcReduction="10000"/>
          </a:bodyPr>
          <a:lstStyle/>
          <a:p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 соблюдаются установленные законодательством требования к размещению информации на официальном сайте  в сети Интернет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структуре ООП, а именно в целевом, содержательном и организационном разделах отсутствует часть, формируемая участниками образовательных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отношений,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 требования к условиям реализации  ООП ДО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акты не соответствуют требованиям законодательства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принятии локальных нормативных актов, затрагивающих права обучающихся и работников, не учитывается мнение совета родителей и представительных органов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расследования несчастных случаев с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воспитанниками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28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530853" cy="122413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</a:rPr>
              <a:t/>
            </a:r>
            <a:br>
              <a:rPr lang="ru-RU" sz="2400" b="1" dirty="0" smtClean="0">
                <a:solidFill>
                  <a:srgbClr val="000000"/>
                </a:solidFill>
              </a:rPr>
            </a:b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Нарушения обязательных требований, выявляемые в ходе контрольно-надзорных мероприятий, проведенных 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НСО в 2019 -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годах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890893" cy="5184576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результатах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самообследования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содержит аналитической части, представлены только показатели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системы управления организации, оценка организации учебного процесса и функционирование внутренней оценки качества образования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документы по психологическому сопровождению детей с ОВЗ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изменения в договоры об образовании (АООП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нарушен Порядок обеспечения условий доступности для инвалидов</a:t>
            </a:r>
          </a:p>
          <a:p>
            <a:endParaRPr lang="ru-RU" sz="2000" dirty="0"/>
          </a:p>
          <a:p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37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395537" y="247650"/>
            <a:ext cx="8280920" cy="46935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Контакты: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 217-08-12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Osysalova@admnsk.ru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www.gcrodost14.nios.ru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90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60648"/>
            <a:ext cx="7239000" cy="1296144"/>
          </a:xfrm>
        </p:spPr>
        <p:txBody>
          <a:bodyPr/>
          <a:lstStyle/>
          <a:p>
            <a:r>
              <a:rPr lang="ru-RU" sz="2800" dirty="0">
                <a:solidFill>
                  <a:srgbClr val="002060"/>
                </a:solidFill>
              </a:rPr>
              <a:t>Кодекс Российской Федерации об административных правонарушениях</a:t>
            </a:r>
            <a:br>
              <a:rPr lang="ru-RU" sz="2800" dirty="0">
                <a:solidFill>
                  <a:srgbClr val="002060"/>
                </a:solidFill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38450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Статья 9.13. Уклонение от исполнения требований к обеспечению доступности для инвалидов объектов социальной, инженерной и транспортной инфраструктур и предоставляемых услуг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Уклонение от исполнения требований к обеспечению доступности для инвалидов объектов социальной, инженерной и транспортной инфраструктур и предоставляемых услуг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влечет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наложение административного штрафа на должностных лиц в размере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двух тысяч до трех тысяч рублей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на юридических лиц -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двадцати тысяч до тридцати тысяч рублей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30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44624"/>
            <a:ext cx="7772400" cy="1224136"/>
          </a:xfrm>
        </p:spPr>
        <p:txBody>
          <a:bodyPr/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>
                <a:solidFill>
                  <a:srgbClr val="002060"/>
                </a:solidFill>
              </a:rPr>
              <a:t>Кодекс Российской Федерации об административных правонарушениях</a:t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674869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Статья 19.20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Осуществление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деятельности, не связанной с извлечением прибыли, без специального разрешения (лицензии)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Осуществление деятельности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не связанной с извлечением прибыли,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 специального разрешения (лицензии),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такое разрешение (лицензия) обязательно (обязательна),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-влечет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предупреждение или наложение административного штрафа на граждан в размере от пятисот до одной тысячи рублей; на должностных лиц -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тридцати тысяч до пятидесяти тысяч рублей или дисквалификацию на срок от одного года до трех лет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352412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260648"/>
            <a:ext cx="8352928" cy="61926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Кодекс Российской Федерации об административных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правонарушениях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19.20 Осуществление деятельности, не связанной с извлечением прибыли, без специального разрешения (лицензии)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Осуществление деятельности, не связанной с извлечением прибыли, с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нарушением требований и условий, предусмотренных специальным разрешением (лицензией),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такое разрешение (лицензия) обязательно (обязательна),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-влечет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предупреждение или наложение административного штрафа на граждан в размере от трехсот до пятисот рублей; на должностных лиц -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пятнадцати тысяч до двадцати пяти тысяч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рублей; на лиц, осуществляющих предпринимательскую деятельность без образования юридического лица, - от пяти тысяч до десяти тысяч рублей;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юридических лиц - от ста тысяч до ста пятидесяти тысяч рублей.</a:t>
            </a:r>
          </a:p>
          <a:p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506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620688"/>
            <a:ext cx="7772400" cy="180020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/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Кодекс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Российской Федерации об административных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правонарушениях</a:t>
            </a: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9" y="1340768"/>
            <a:ext cx="8136904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Статья 19.20 Осуществление деятельности, не связанной с извлечением прибыли, без специального разрешения (лицензии)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.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Осуществление деятельности, не связанной с извлечением прибыли,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грубым нарушением требований и условий, предусмотренных специальным разрешением (лицензией),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специальное разрешение (лицензия) обязательно (обязательна),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-влечет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наложение административного штрафа на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должностных лиц в размере от двадцати тысяч до тридцати тысяч рублей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на лиц, осуществляющих предпринимательскую деятельность без образования юридического лица, - от десяти тысяч до двадцати тысяч рублей или административное приостановление деятельности на срок до девяноста суток; на юридических лиц -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ста пятидесяти тысяч до двухсот пятидесяти тысяч рублей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 административное приостановление деятельности на срок до девяноста суток.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0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247650"/>
            <a:ext cx="7772400" cy="1093118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Кодекс Российской Федерации об административных правонарушениях</a:t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3" y="1268760"/>
            <a:ext cx="8208912" cy="52565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Статья 19.30. Нарушение требований к ведению образовательной деятельности и организации образовательного процесса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Нарушение установленных законодательством об образовании требований к ведению образовательной деятельности, выразившееся в ведении образовательной деятельности представительствами образовательных организаций или нарушении 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 оказания платных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образовательных услуг, -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влечет наложение административного штрафа на должностных лиц в размере от 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тридцати тысяч до пятидесяти тысяч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рублей; на юридических лиц - 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ста тысяч до двухсот тысяч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рублей.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Реализация 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в полном объеме образовательных программ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соответствии с учебным планом либо неправомерный отказ в выдаче документов об образовании и (или) о квалификации -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влечет наложение административного штрафа на должностных лиц в размере 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двадцати тысяч до сорока тысяч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рублей; на юридических лиц - 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пятидесяти тысяч до ста тысяч рублей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20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9854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60648"/>
            <a:ext cx="7239000" cy="1224136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Кодекс Российской Федерации об административных правонарушениях</a:t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1268760"/>
            <a:ext cx="8496944" cy="54726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Статья 19.30. Нарушение требований к ведению образовательной деятельности и организации образовательного процесса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Выдача организацией, осуществляющей образовательную деятельность,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не имеющим государственной аккредитации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образовательным программам документов об образовании,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документов об образовании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о квалификации установленного в соответствии с законодательством об образовании образца -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влечет наложение административного штрафа на должностных лиц в размере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пятидесяти тысяч рублей или дисквалификацию на срок от шести месяцев до одного года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на юридических лиц - от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 тысяч до пятисот тысяч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рублей.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Умышленное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искажение результатов государственной итоговой аттестации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предусмотренных законодательством об образовании олимпиад школьников, а равно нарушение установленного законодательством об образовании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порядка проведения государственной итоговой аттестации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–влечет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наложение административного штрафа на граждан в размере от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трех тысяч до пяти тысяч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рублей; на должностных лиц - от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двадцати тысяч до сорока тысяч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рублей; на юридических лиц - от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пятидесяти тысяч до двухсот тысяч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рублей.</a:t>
            </a:r>
          </a:p>
          <a:p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260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332656"/>
            <a:ext cx="7239000" cy="1080120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Кодекс Российской Федерации об административных правонарушениях</a:t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1340768"/>
            <a:ext cx="8424936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Статья 19.30. Нарушение требований к ведению образовательной деятельности и организации образовательного процесса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Нарушение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установленного законодательством об образовании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порядка приема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образовательную организацию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влечет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наложение административного штрафа на должностных лиц в размере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десяти тысяч до тридцати тысяч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рублей; на юридических лиц -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пятидесяти тысяч до ста тысяч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рублей.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Совершение административного правонарушения, предусмотренного частью 3 или 4 настоящей статьи, должностным лицом, ранее подвергнутым административному наказанию за аналогичное административное правонарушение,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влечет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дисквалификацию на срок от одного года до двух лет.</a:t>
            </a:r>
          </a:p>
          <a:p>
            <a:pPr marL="0" indent="0">
              <a:buNone/>
            </a:pP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  <a:p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84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Шаблон оформления с слайдом-оглавлением ">
  <a:themeElements>
    <a:clrScheme name="Шаблон оформления с слайдом-оглавлением  1">
      <a:dk1>
        <a:srgbClr val="464646"/>
      </a:dk1>
      <a:lt1>
        <a:srgbClr val="FFFFFF"/>
      </a:lt1>
      <a:dk2>
        <a:srgbClr val="000000"/>
      </a:dk2>
      <a:lt2>
        <a:srgbClr val="808080"/>
      </a:lt2>
      <a:accent1>
        <a:srgbClr val="F15D5F"/>
      </a:accent1>
      <a:accent2>
        <a:srgbClr val="333399"/>
      </a:accent2>
      <a:accent3>
        <a:srgbClr val="FFFFFF"/>
      </a:accent3>
      <a:accent4>
        <a:srgbClr val="3A3A3A"/>
      </a:accent4>
      <a:accent5>
        <a:srgbClr val="F7B6B6"/>
      </a:accent5>
      <a:accent6>
        <a:srgbClr val="2D2D8A"/>
      </a:accent6>
      <a:hlink>
        <a:srgbClr val="F15D5F"/>
      </a:hlink>
      <a:folHlink>
        <a:srgbClr val="909090"/>
      </a:folHlink>
    </a:clrScheme>
    <a:fontScheme name="Шаблон оформления с слайдом-оглавлением 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lnDef>
  </a:objectDefaults>
  <a:extraClrSchemeLst>
    <a:extraClrScheme>
      <a:clrScheme name="Шаблон оформления с слайдом-оглавлением  1">
        <a:dk1>
          <a:srgbClr val="464646"/>
        </a:dk1>
        <a:lt1>
          <a:srgbClr val="FFFFFF"/>
        </a:lt1>
        <a:dk2>
          <a:srgbClr val="000000"/>
        </a:dk2>
        <a:lt2>
          <a:srgbClr val="808080"/>
        </a:lt2>
        <a:accent1>
          <a:srgbClr val="F15D5F"/>
        </a:accent1>
        <a:accent2>
          <a:srgbClr val="333399"/>
        </a:accent2>
        <a:accent3>
          <a:srgbClr val="FFFFFF"/>
        </a:accent3>
        <a:accent4>
          <a:srgbClr val="3A3A3A"/>
        </a:accent4>
        <a:accent5>
          <a:srgbClr val="F7B6B6"/>
        </a:accent5>
        <a:accent6>
          <a:srgbClr val="2D2D8A"/>
        </a:accent6>
        <a:hlink>
          <a:srgbClr val="F15D5F"/>
        </a:hlink>
        <a:folHlink>
          <a:srgbClr val="909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Презентация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Тема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Шаблон оформления с слайдом-оглавлением ">
  <a:themeElements>
    <a:clrScheme name="Шаблон оформления с слайдом-оглавлением  1">
      <a:dk1>
        <a:srgbClr val="464646"/>
      </a:dk1>
      <a:lt1>
        <a:srgbClr val="FFFFFF"/>
      </a:lt1>
      <a:dk2>
        <a:srgbClr val="000000"/>
      </a:dk2>
      <a:lt2>
        <a:srgbClr val="808080"/>
      </a:lt2>
      <a:accent1>
        <a:srgbClr val="F15D5F"/>
      </a:accent1>
      <a:accent2>
        <a:srgbClr val="333399"/>
      </a:accent2>
      <a:accent3>
        <a:srgbClr val="FFFFFF"/>
      </a:accent3>
      <a:accent4>
        <a:srgbClr val="3A3A3A"/>
      </a:accent4>
      <a:accent5>
        <a:srgbClr val="F7B6B6"/>
      </a:accent5>
      <a:accent6>
        <a:srgbClr val="2D2D8A"/>
      </a:accent6>
      <a:hlink>
        <a:srgbClr val="F15D5F"/>
      </a:hlink>
      <a:folHlink>
        <a:srgbClr val="909090"/>
      </a:folHlink>
    </a:clrScheme>
    <a:fontScheme name="Шаблон оформления с слайдом-оглавлением 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lnDef>
  </a:objectDefaults>
  <a:extraClrSchemeLst>
    <a:extraClrScheme>
      <a:clrScheme name="Шаблон оформления с слайдом-оглавлением  1">
        <a:dk1>
          <a:srgbClr val="464646"/>
        </a:dk1>
        <a:lt1>
          <a:srgbClr val="FFFFFF"/>
        </a:lt1>
        <a:dk2>
          <a:srgbClr val="000000"/>
        </a:dk2>
        <a:lt2>
          <a:srgbClr val="808080"/>
        </a:lt2>
        <a:accent1>
          <a:srgbClr val="F15D5F"/>
        </a:accent1>
        <a:accent2>
          <a:srgbClr val="333399"/>
        </a:accent2>
        <a:accent3>
          <a:srgbClr val="FFFFFF"/>
        </a:accent3>
        <a:accent4>
          <a:srgbClr val="3A3A3A"/>
        </a:accent4>
        <a:accent5>
          <a:srgbClr val="F7B6B6"/>
        </a:accent5>
        <a:accent6>
          <a:srgbClr val="2D2D8A"/>
        </a:accent6>
        <a:hlink>
          <a:srgbClr val="F15D5F"/>
        </a:hlink>
        <a:folHlink>
          <a:srgbClr val="909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Презентация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ermal">
  <a:themeElements>
    <a:clrScheme name="Другая 3">
      <a:dk1>
        <a:srgbClr val="2B5258"/>
      </a:dk1>
      <a:lt1>
        <a:sysClr val="window" lastClr="FFFFFF"/>
      </a:lt1>
      <a:dk2>
        <a:srgbClr val="417B84"/>
      </a:dk2>
      <a:lt2>
        <a:srgbClr val="ACCBF9"/>
      </a:lt2>
      <a:accent1>
        <a:srgbClr val="66A9B4"/>
      </a:accent1>
      <a:accent2>
        <a:srgbClr val="99C6CD"/>
      </a:accent2>
      <a:accent3>
        <a:srgbClr val="305C63"/>
      </a:accent3>
      <a:accent4>
        <a:srgbClr val="9BC7CE"/>
      </a:accent4>
      <a:accent5>
        <a:srgbClr val="5AA2AE"/>
      </a:accent5>
      <a:accent6>
        <a:srgbClr val="7F8FA9"/>
      </a:accent6>
      <a:hlink>
        <a:srgbClr val="224F76"/>
      </a:hlink>
      <a:folHlink>
        <a:srgbClr val="3EBBF0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1428</TotalTime>
  <Words>2384</Words>
  <Application>Microsoft Office PowerPoint</Application>
  <PresentationFormat>Экран (4:3)</PresentationFormat>
  <Paragraphs>192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29</vt:i4>
      </vt:variant>
    </vt:vector>
  </HeadingPairs>
  <TitlesOfParts>
    <vt:vector size="36" baseType="lpstr">
      <vt:lpstr>Тема3</vt:lpstr>
      <vt:lpstr>Шаблон оформления с слайдом-оглавлением </vt:lpstr>
      <vt:lpstr>Презентация4</vt:lpstr>
      <vt:lpstr>1_Тема3</vt:lpstr>
      <vt:lpstr>1_Шаблон оформления с слайдом-оглавлением </vt:lpstr>
      <vt:lpstr>1_Презентация4</vt:lpstr>
      <vt:lpstr>Thermal</vt:lpstr>
      <vt:lpstr>«Управление дошкольной образовательной организацией в соответствии с требованиями законодательства» </vt:lpstr>
      <vt:lpstr>Презентация PowerPoint</vt:lpstr>
      <vt:lpstr>Кодекс Российской Федерации об административных правонарушениях </vt:lpstr>
      <vt:lpstr>                 Кодекс Российской Федерации об административных правонарушениях </vt:lpstr>
      <vt:lpstr>Презентация PowerPoint</vt:lpstr>
      <vt:lpstr>  Кодекс Российской Федерации об административных правонарушениях </vt:lpstr>
      <vt:lpstr>Кодекс Российской Федерации об административных правонарушениях </vt:lpstr>
      <vt:lpstr>Кодекс Российской Федерации об административных правонарушениях </vt:lpstr>
      <vt:lpstr>Кодекс Российской Федерации об административных правонарушениях </vt:lpstr>
      <vt:lpstr>     Приказ Федеральной службы по надзору в сфере образования от 30.03.2020 № 427 «Об утверждении Административного регламента осуществления органами государственной власти субъектов Российской Федерации, осуществляющими переданные полномочия Российской Федерации в сфере образования, лицензионного контроля за образовательной деятельностью»  Приказ Рособрнадзора от 30.06.2020 № 710 «Об утверждении Административного регламента осуществления органами государственной власти субъектов Российской Федерации, осуществляющими переданные полномочия Российской Федерации в сфере образования, федерального государственного надзора в сфере образования»</vt:lpstr>
      <vt:lpstr>   Перечень документов для проверки: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Нарушения обязательных требований, выявляемые в ходе контрольно-надзорных мероприятий, проведенных Минобрнауки НСО в 2019 -2021 годах  </vt:lpstr>
      <vt:lpstr> Нарушения обязательных требований, выявляемые в ходе контрольно-надзорных мероприятий, проведенных Минобрнауки НСО в 2019 -2021 годах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 типичных ошибках в организации и осуществлении образовательной деятельности»</dc:title>
  <dc:creator>Сысалова Ольга Филипповна</dc:creator>
  <cp:lastModifiedBy>SmartBoard</cp:lastModifiedBy>
  <cp:revision>68</cp:revision>
  <cp:lastPrinted>2021-02-10T06:26:56Z</cp:lastPrinted>
  <dcterms:created xsi:type="dcterms:W3CDTF">2015-12-22T08:50:12Z</dcterms:created>
  <dcterms:modified xsi:type="dcterms:W3CDTF">2021-02-26T05:06:34Z</dcterms:modified>
</cp:coreProperties>
</file>