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6" r:id="rId3"/>
    <p:sldMasterId id="2147483734" r:id="rId4"/>
    <p:sldMasterId id="2147483746" r:id="rId5"/>
    <p:sldMasterId id="2147483760" r:id="rId6"/>
    <p:sldMasterId id="2147483796" r:id="rId7"/>
  </p:sldMasterIdLst>
  <p:notesMasterIdLst>
    <p:notesMasterId r:id="rId47"/>
  </p:notesMasterIdLst>
  <p:sldIdLst>
    <p:sldId id="256" r:id="rId8"/>
    <p:sldId id="257" r:id="rId9"/>
    <p:sldId id="272" r:id="rId10"/>
    <p:sldId id="266" r:id="rId11"/>
    <p:sldId id="267" r:id="rId12"/>
    <p:sldId id="268" r:id="rId13"/>
    <p:sldId id="269" r:id="rId14"/>
    <p:sldId id="270" r:id="rId15"/>
    <p:sldId id="271" r:id="rId16"/>
    <p:sldId id="324" r:id="rId17"/>
    <p:sldId id="325" r:id="rId18"/>
    <p:sldId id="329" r:id="rId19"/>
    <p:sldId id="296" r:id="rId20"/>
    <p:sldId id="333" r:id="rId21"/>
    <p:sldId id="334" r:id="rId22"/>
    <p:sldId id="335" r:id="rId23"/>
    <p:sldId id="336" r:id="rId24"/>
    <p:sldId id="337" r:id="rId25"/>
    <p:sldId id="338" r:id="rId26"/>
    <p:sldId id="339" r:id="rId27"/>
    <p:sldId id="340" r:id="rId28"/>
    <p:sldId id="273" r:id="rId29"/>
    <p:sldId id="274" r:id="rId30"/>
    <p:sldId id="275" r:id="rId31"/>
    <p:sldId id="277" r:id="rId32"/>
    <p:sldId id="279" r:id="rId33"/>
    <p:sldId id="280" r:id="rId34"/>
    <p:sldId id="289" r:id="rId35"/>
    <p:sldId id="341" r:id="rId36"/>
    <p:sldId id="282" r:id="rId37"/>
    <p:sldId id="284" r:id="rId38"/>
    <p:sldId id="285" r:id="rId39"/>
    <p:sldId id="332" r:id="rId40"/>
    <p:sldId id="286" r:id="rId41"/>
    <p:sldId id="287" r:id="rId42"/>
    <p:sldId id="288" r:id="rId43"/>
    <p:sldId id="291" r:id="rId44"/>
    <p:sldId id="292" r:id="rId45"/>
    <p:sldId id="295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cWVJdPwD1QT2px1y+98hEQ==" hashData="K3n+lTqc8PtZvnI1EcANtMrZJPk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presProps" Target="presProps.xml"/><Relationship Id="rId8" Type="http://schemas.openxmlformats.org/officeDocument/2006/relationships/slide" Target="slides/slide1.xml"/><Relationship Id="rId51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B76FA-CD72-4D0C-8306-FB257EACA89C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C6255-FCEF-4688-BA73-0E3431B7B9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132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687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730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115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18C8-89AE-4CB3-901B-664ACCA8D7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326172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17F86-BD77-4EE2-8407-4D18C77B2C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705968"/>
      </p:ext>
    </p:extLst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3F54E-D664-4D5D-8E77-70B3AA4E5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191860"/>
      </p:ext>
    </p:extLst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9863" y="1709738"/>
            <a:ext cx="3559175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1438" y="1709738"/>
            <a:ext cx="3560762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23C75-57DA-4C1A-8859-D1620AC8D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027096"/>
      </p:ext>
    </p:extLst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9D951-164F-4D50-91B6-2A68CE202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62854"/>
      </p:ext>
    </p:extLst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DE2D-512E-416B-A32F-BD5CA60829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003898"/>
      </p:ext>
    </p:extLst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725C7-129A-42D1-A67F-E8F4D85F6C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280747"/>
      </p:ext>
    </p:extLst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B000E-4B1C-4BD2-9D23-F36BE34C4F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567839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9459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940E7-67BD-48E5-8EC7-FA9D7460B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61360"/>
      </p:ext>
    </p:extLst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AD413-0957-413A-8F5C-136BCF95EC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837224"/>
      </p:ext>
    </p:extLst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4513" y="214313"/>
            <a:ext cx="1817687" cy="60944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39863" y="214313"/>
            <a:ext cx="5302250" cy="60944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E8903-5F34-4EF1-B9A9-3C0B88762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200871"/>
      </p:ext>
    </p:extLst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439863" y="214313"/>
            <a:ext cx="7272337" cy="6094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A690E-12FF-4827-9BD6-036937D27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460003"/>
      </p:ext>
    </p:extLst>
  </p:cSld>
  <p:clrMapOvr>
    <a:masterClrMapping/>
  </p:clrMapOvr>
  <p:transition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9863" y="214313"/>
            <a:ext cx="7272337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439863" y="1709738"/>
            <a:ext cx="7272337" cy="4598987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1F677-20B0-442E-B9CF-B01C29D94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844439"/>
      </p:ext>
    </p:extLst>
  </p:cSld>
  <p:clrMapOvr>
    <a:masterClrMapping/>
  </p:clrMapOvr>
  <p:transition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93D40-4CCF-4E3A-8DCE-5CA55D7B25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309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B7A5-0760-4901-83BC-02D14486F4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228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78A93-4423-41AD-9DBC-6ACF23E239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5324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9295D-076A-4F43-83EC-F5B77ADF35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420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900C1-A2D6-42EB-8DFF-5FF164746C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743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0534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ABF0A-3230-4051-A844-A268E9A550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093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E79E7-181B-4044-B9DA-4AC3A944C8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8913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20821-682B-472A-94F5-E7026E1D2F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8094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58DB1-CA69-4507-B293-56147E37EF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6139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0A447-3C0A-4BEE-8CBC-A3F07B05D8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5803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98E1A-ADBA-4112-B50B-C26E9C2917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5816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93D40-4CCF-4E3A-8DCE-5CA55D7B25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6874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B7A5-0760-4901-83BC-02D14486F4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9459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78A93-4423-41AD-9DBC-6ACF23E239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0534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9295D-076A-4F43-83EC-F5B77ADF35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23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2396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900C1-A2D6-42EB-8DFF-5FF164746C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90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ABF0A-3230-4051-A844-A268E9A550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7546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E79E7-181B-4044-B9DA-4AC3A944C8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9666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20821-682B-472A-94F5-E7026E1D2F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5512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58DB1-CA69-4507-B293-56147E37EF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20092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0A447-3C0A-4BEE-8CBC-A3F07B05D8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7304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98E1A-ADBA-4112-B50B-C26E9C2917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11553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18C8-89AE-4CB3-901B-664ACCA8D7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326172"/>
      </p:ext>
    </p:extLst>
  </p:cSld>
  <p:clrMapOvr>
    <a:masterClrMapping/>
  </p:clrMapOvr>
  <p:transition>
    <p:random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17F86-BD77-4EE2-8407-4D18C77B2C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705968"/>
      </p:ext>
    </p:extLst>
  </p:cSld>
  <p:clrMapOvr>
    <a:masterClrMapping/>
  </p:clrMapOvr>
  <p:transition>
    <p:random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3F54E-D664-4D5D-8E77-70B3AA4E5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191860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901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9863" y="1709738"/>
            <a:ext cx="3559175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1438" y="1709738"/>
            <a:ext cx="3560762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23C75-57DA-4C1A-8859-D1620AC8D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027096"/>
      </p:ext>
    </p:extLst>
  </p:cSld>
  <p:clrMapOvr>
    <a:masterClrMapping/>
  </p:clrMapOvr>
  <p:transition>
    <p:random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9D951-164F-4D50-91B6-2A68CE202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62854"/>
      </p:ext>
    </p:extLst>
  </p:cSld>
  <p:clrMapOvr>
    <a:masterClrMapping/>
  </p:clrMapOvr>
  <p:transition>
    <p:random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DE2D-512E-416B-A32F-BD5CA60829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003898"/>
      </p:ext>
    </p:extLst>
  </p:cSld>
  <p:clrMapOvr>
    <a:masterClrMapping/>
  </p:clrMapOvr>
  <p:transition>
    <p:random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725C7-129A-42D1-A67F-E8F4D85F6C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280747"/>
      </p:ext>
    </p:extLst>
  </p:cSld>
  <p:clrMapOvr>
    <a:masterClrMapping/>
  </p:clrMapOvr>
  <p:transition>
    <p:random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B000E-4B1C-4BD2-9D23-F36BE34C4F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567839"/>
      </p:ext>
    </p:extLst>
  </p:cSld>
  <p:clrMapOvr>
    <a:masterClrMapping/>
  </p:clrMapOvr>
  <p:transition>
    <p:random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940E7-67BD-48E5-8EC7-FA9D7460B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61360"/>
      </p:ext>
    </p:extLst>
  </p:cSld>
  <p:clrMapOvr>
    <a:masterClrMapping/>
  </p:clrMapOvr>
  <p:transition>
    <p:random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AD413-0957-413A-8F5C-136BCF95EC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837224"/>
      </p:ext>
    </p:extLst>
  </p:cSld>
  <p:clrMapOvr>
    <a:masterClrMapping/>
  </p:clrMapOvr>
  <p:transition>
    <p:random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4513" y="214313"/>
            <a:ext cx="1817687" cy="60944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39863" y="214313"/>
            <a:ext cx="5302250" cy="60944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E8903-5F34-4EF1-B9A9-3C0B88762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200871"/>
      </p:ext>
    </p:extLst>
  </p:cSld>
  <p:clrMapOvr>
    <a:masterClrMapping/>
  </p:clrMapOvr>
  <p:transition>
    <p:random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439863" y="214313"/>
            <a:ext cx="7272337" cy="6094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A690E-12FF-4827-9BD6-036937D27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460003"/>
      </p:ext>
    </p:extLst>
  </p:cSld>
  <p:clrMapOvr>
    <a:masterClrMapping/>
  </p:clrMapOvr>
  <p:transition>
    <p:random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9863" y="214313"/>
            <a:ext cx="7272337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439863" y="1709738"/>
            <a:ext cx="7272337" cy="4598987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1F677-20B0-442E-B9CF-B01C29D94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844439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75463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93D40-4CCF-4E3A-8DCE-5CA55D7B25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3097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B7A5-0760-4901-83BC-02D14486F4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2284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78A93-4423-41AD-9DBC-6ACF23E239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53240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9295D-076A-4F43-83EC-F5B77ADF35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4208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900C1-A2D6-42EB-8DFF-5FF164746C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74345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ABF0A-3230-4051-A844-A268E9A550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0931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E79E7-181B-4044-B9DA-4AC3A944C8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89133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20821-682B-472A-94F5-E7026E1D2F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80941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58DB1-CA69-4507-B293-56147E37EF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61394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0A447-3C0A-4BEE-8CBC-A3F07B05D8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58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96662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98E1A-ADBA-4112-B50B-C26E9C2917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58169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4D093D40-4CCF-4E3A-8DCE-5CA55D7B25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2FB7A5-0760-4901-83BC-02D14486F4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278A93-4423-41AD-9DBC-6ACF23E239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D9295D-076A-4F43-83EC-F5B77ADF35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E900C1-A2D6-42EB-8DFF-5FF164746C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F0A-3230-4051-A844-A268E9A550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3E79E7-181B-4044-B9DA-4AC3A944C8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3F20821-682B-472A-94F5-E7026E1D2F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58DB1-CA69-4507-B293-56147E37EF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55126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10A447-3C0A-4BEE-8CBC-A3F07B05D8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98E1A-ADBA-4112-B50B-C26E9C2917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370013" y="247650"/>
            <a:ext cx="7772400" cy="5543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A13417-A192-42D1-A0C5-5CA1D468FBCB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ABF357-E315-461E-905C-FC564B6A49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89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20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9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rgbClr val="898989"/>
                </a:solidFill>
                <a:effectLst/>
                <a:latin typeface="Calibri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rgbClr val="898989"/>
                </a:solidFill>
                <a:effectLst/>
                <a:latin typeface="Calibri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ＭＳ Ｐゴシック" charset="-128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ＭＳ Ｐゴシック" charset="-128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ＭＳ Ｐゴシック" charset="-128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ＭＳ Ｐゴシック" charset="-128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ＭＳ Ｐゴシック" charset="-128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9863" y="214313"/>
            <a:ext cx="72723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9863" y="1709738"/>
            <a:ext cx="7272337" cy="459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29650" y="6237288"/>
            <a:ext cx="576263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F55B40C-CF2E-4DF7-9113-0541DFC26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B9CDF7-8461-4A50-954E-2C6900F17956}" type="datetime1">
              <a:rPr lang="en-US" smtClean="0"/>
              <a:pPr>
                <a:defRPr/>
              </a:pPr>
              <a:t>1/28/2021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7468C3-C3BC-4E0C-84AB-5DE2C94784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rgbClr val="898989"/>
                </a:solidFill>
                <a:effectLst/>
                <a:latin typeface="Calibri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rgbClr val="898989"/>
                </a:solidFill>
                <a:effectLst/>
                <a:latin typeface="Calibri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ＭＳ Ｐゴシック" charset="-128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ＭＳ Ｐゴシック" charset="-128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ＭＳ Ｐゴシック" charset="-128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ＭＳ Ｐゴシック" charset="-128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ＭＳ Ｐゴシック" charset="-128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9863" y="214313"/>
            <a:ext cx="72723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9863" y="1709738"/>
            <a:ext cx="7272337" cy="459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29650" y="6237288"/>
            <a:ext cx="576263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F55B40C-CF2E-4DF7-9113-0541DFC26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B9CDF7-8461-4A50-954E-2C6900F17956}" type="datetime1">
              <a:rPr lang="en-US" smtClean="0"/>
              <a:pPr>
                <a:defRPr/>
              </a:pPr>
              <a:t>1/28/2021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7468C3-C3BC-4E0C-84AB-5DE2C94784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cabinet/stat/fd/2020-10-02/click/consultant/?dst=http://www.consultant.ru/document/cons_doc_LAW_363686/&amp;utm_campaign=fd&amp;utm_source=consultant&amp;utm_medium=email&amp;utm_content=body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mailto:Osysalova@admnsk.ru" TargetMode="External"/><Relationship Id="rId1" Type="http://schemas.openxmlformats.org/officeDocument/2006/relationships/slideLayout" Target="../slideLayouts/slideLayout8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309761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«Управление образовательной организацией в соответствии с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требованиями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законодательства»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7304856" cy="1296144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Сысалова Ольга Филипповна,</a:t>
            </a:r>
          </a:p>
          <a:p>
            <a:pPr algn="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аместитель директора МКУДПО «ГЦРО»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январь 2021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Osysalova\Desktop\header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45" y="157793"/>
            <a:ext cx="1152128" cy="1142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Osysalova\Desktop\image.ph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517" y="188640"/>
            <a:ext cx="1145293" cy="114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23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712968" cy="1008112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 smtClean="0">
                <a:solidFill>
                  <a:srgbClr val="000000"/>
                </a:solidFill>
              </a:rPr>
              <a:t/>
            </a:r>
            <a:br>
              <a:rPr lang="ru-RU" sz="2000" b="1" dirty="0" smtClean="0">
                <a:solidFill>
                  <a:srgbClr val="00000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остановление </a:t>
            </a:r>
            <a:r>
              <a:rPr lang="ru-RU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</a:t>
            </a: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РФ от 18.09.2020 №1490 «О лицензировании образовательной деятельности</a:t>
            </a:r>
            <a:endParaRPr lang="ru-RU" sz="2400" b="1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424936" cy="5040560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Лицензионными требованиями… являются: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на праве собственности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ином законном основании зданий, строений, сооружений, помещений, необходимых для осуществления образовательной деятельности по образовательным программам, указанным в лицензии или заявленным к лицензированию</a:t>
            </a:r>
            <a:r>
              <a:rPr lang="ru-RU" sz="2000" dirty="0" smtClean="0"/>
              <a:t>.</a:t>
            </a:r>
          </a:p>
          <a:p>
            <a:pPr algn="just"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материально-технического обеспечения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оборудование помещений, необходимых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 образовательной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… по реализуемым 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 программам</a:t>
            </a:r>
          </a:p>
        </p:txBody>
      </p:sp>
    </p:spTree>
    <p:extLst>
      <p:ext uri="{BB962C8B-B14F-4D97-AF65-F5344CB8AC3E}">
        <p14:creationId xmlns:p14="http://schemas.microsoft.com/office/powerpoint/2010/main" val="180890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04664"/>
            <a:ext cx="8280920" cy="61206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18.09.2020 №1490 «О лицензировании образовательной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наличие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разработанных и утвержденных организацией,</a:t>
            </a:r>
          </a:p>
          <a:p>
            <a:pPr algn="just"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осуществляющей образовательную деятельность,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</a:p>
          <a:p>
            <a:pPr algn="just"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штате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лицензиата или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им на ином законном основании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имеющих профессиональное образование, обладающих соответствующей квалификацией, имеющих стаж работы, необходимый для осуществления образовательной деятельности по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реализуемым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 программам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санитарно-эпидемиологического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соответствии санитарным правилам зданий, строений, сооружений, помещений, оборудования и иного имущества, необходимых для осуществления образовательной деятельности по образовательным программам, указанным в лицензии</a:t>
            </a:r>
          </a:p>
        </p:txBody>
      </p:sp>
    </p:spTree>
    <p:extLst>
      <p:ext uri="{BB962C8B-B14F-4D97-AF65-F5344CB8AC3E}">
        <p14:creationId xmlns:p14="http://schemas.microsoft.com/office/powerpoint/2010/main" val="382709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820472" cy="2160240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от 30.06.2020 № 710</a:t>
            </a:r>
            <a:br>
              <a:rPr lang="ru-RU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Административного регламента осуществления органами государственной власти субъектов Российской Федерации, осуществляющими переданные полномочия Российской Федерации в сфере образования, федерального государственного надзора в сфере образования</a:t>
            </a:r>
            <a:br>
              <a:rPr lang="ru-RU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8"/>
            <a:ext cx="8818885" cy="45365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Перечни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и (или) информации, необходимых для осуществления государственного контроля (надзора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>
              <a:buNone/>
            </a:pPr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документы по разработке и реализации организацией образовательных программ:</a:t>
            </a:r>
          </a:p>
          <a:p>
            <a:pPr marL="0" indent="0"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-самостоятельно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разработанные и утвержденные организацией </a:t>
            </a:r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программы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приложению к лицензии на осуществление образовательной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-самостоятельно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разработанные и утвержденные организацией </a:t>
            </a:r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адаптированные образовательные </a:t>
            </a:r>
            <a:r>
              <a:rPr lang="ru-RU" sz="1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программы;</a:t>
            </a:r>
            <a:endParaRPr lang="ru-RU" sz="1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</a:t>
            </a:r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планы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обучающихся, индивидуальные учебные планы экстернов (при наличии)</a:t>
            </a:r>
            <a:r>
              <a:rPr lang="ru-RU" sz="19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расписания </a:t>
            </a:r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занятий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реализуемым образовательным программам для всех форм обучения</a:t>
            </a:r>
            <a:r>
              <a:rPr lang="ru-RU" sz="19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содержащие информацию о результатах освоения обучающимися образовательных программ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реализуемых с применением электронного обучения, дистанционных образовательных технологий, на бумажном носителе и (или) в электронно-цифровой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форме;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</a:t>
            </a:r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проведению учебных занятий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(включая проведение текущего контроля успеваемости) в различных формах, практик, промежуточной аттестации обучающихся и итоговой (государственной итоговой) аттестации обучающихся, в том числе результаты обучающихся по указанным формам аттестации (журналы проведения занятий, ведомости, отчеты и иные документы);</a:t>
            </a:r>
          </a:p>
          <a:p>
            <a:pPr marL="0" indent="0">
              <a:buNone/>
            </a:pPr>
            <a:endParaRPr lang="ru-RU" sz="2000" b="1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4267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0"/>
            <a:ext cx="8820471" cy="6669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документы, подтверждающие соблюдение установленных законодательством прав обучающихся: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подтверждающие учет мнений советов обучающихся,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представительных органов обучающихся, советов родителей (законных представителей) несовершеннолетних обучающихся при принятии локальных нормативных актов, затрагивающих права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обучающихся;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-приказы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(распоряжения) руководителя организации о применении к обучающимся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 дисциплинарного взыскания (при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наличии);</a:t>
            </a: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-акты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ознакомлении (об отказе в ознакомлении) обучающегося, родителей (законных представителей) несовершеннолетнего обучающегося ознакомиться с приказом (распоряжением) руководителя организации о применении к обучающимся мер дисциплинарного взыскания под роспись (при наличии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-письменные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объяснения обучающихся, которые затребованы организацией до применения к нему меры дисциплинарного взыскания (при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наличии);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-акт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составленный организацией в связи с непредставлением обучающимся в течение трех учебных дней письменных объяснений в связи с дисциплинарным проступком (при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наличии);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-документы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содержащие мнения советов обучающихся, представительных органов обучающихся, советов родителей (законных представителей) несовершеннолетних обучающихся организации о применении к обучающимся мер дисциплинарного взыскания (при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наличии);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распорядительный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организации о создании комиссии по урегулированию споров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участниками образовательных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отношений;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-решения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по урегулированию споров между участниками образовательных отношений (при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наличии);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28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568952" cy="640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подтверждающие исполнение решений комиссии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урегулированию споров между участниками образовательных отношений (при наличии);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отчислении несовершеннолетнего обучающегося,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достигшего возраста пятнадцати лет и не получившего основного общего образования, как меры дисциплинарного взыскания, принятой с учетом мнения его родителей (законных представителей) и с согласия комиссии по делам несовершеннолетних и защите их прав или согласия комиссии по делам несовершеннолетних и защите их прав и органа опеки и попечительства (при наличии);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подтверждающие факт информирования органа местного самоуправления,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осуществляющего управление в сфере образования, об отчислении несовершеннолетнего обучающегося в качестве меры дисциплинарного взыскания (при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наличии);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нормативный акт организации, устанавливающий порядок пользования учебниками и учебными пособиями обучающимися,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осваивающими учебные предметы, курсы, дисциплины (модули) за пределами федеральных государственных образовательных стандартов, и (или) получающими платные образовательные услуги</a:t>
            </a:r>
            <a:r>
              <a:rPr lang="ru-RU" sz="16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нормативный акт организации, определяющий порядок и условия восстановления обучающегося, отчисленного по инициативе организации</a:t>
            </a:r>
            <a:r>
              <a:rPr lang="ru-RU" sz="1600" b="1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подтверждающие проведение руководителем организации инструктирования или обучения специалистов, работающих с инвалидами по вопросам,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связанным с обеспечением доступности для инвалидов зданий, строений, помещений и территорий, используемых организацией при осуществлении образовательной деятельности по реализуемым в соответствии с лицензией образовательным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программам;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-пас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доступности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инвалидов зданий, строений, помещений и территорий, используемых организацией при осуществлении образовательной деятельности по реализуемым в соответствии с лицензией образовательным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программам;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991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640960" cy="6480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документы организации, подтверждающие осуществление организации охраны здоровья обучающихся, включающие: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-определение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оптимальной учебной,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внеучебной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нагрузки, режима учебных занятий и продолжительности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каникул;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-пропаганду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обучение навыкам здорового образа жизни, требованиям охраны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труда;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-организацию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создание условий для профилактики заболеваний и оздоровления обучающихся, для занятия ими физической культурой и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спортом;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-профилактику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запрещение курения, употребления алкогольных, слабоалкогольных напитков, пива, наркотических средств и психотропных веществ, их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прекурсоров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аналогов и других одурманивающих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веществ;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-профилактику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несчастных случаев с обучающимися во время пребывания в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организации;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-проведение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санитарно-противоэпидемических и профилактических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мероприятий;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-наблюдение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состоянием здоровья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обучающихся;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-проведение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санитарно-гигиенических, профилактических и оздоровительных мероприятий, обучение и воспитание в сфере охраны здоровья граждан в Российской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Федерации;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-документы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подтверждающие организацию оказания первичной медико-санитарной помощи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обучающимся;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-документы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подтверждающие организацию питания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обучающихся;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374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документы организации, содержащие сведения о педагогических, научных, руководящих и иных работниках организации, обеспечивающих реализацию образовательных программ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-штатные расписания;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-должностные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инструкции работников, обеспечивающих реализацию образовательных программ</a:t>
            </a:r>
            <a:r>
              <a:rPr lang="ru-RU" sz="18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-локальный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нормативный акт, определяющий соотношение учебной (преподавательской) и другой педагогической работы в пределах рабочей недели или учебного года</a:t>
            </a:r>
            <a:r>
              <a:rPr lang="ru-RU" sz="18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-документы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подтверждающие проведение аттестации на соответствие занимаемой должности педагогических работников, заключивших трудовые договоры на неопределенный срок,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включающие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-распорядительные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акты организации о создании аттестационной комиссии за период, подлежащий проверке</a:t>
            </a:r>
            <a:r>
              <a:rPr lang="ru-RU" sz="18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-распорядительные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акты организации о проведении аттестации педагогических работников за период, подлежащий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проверке;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-графики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аттестации педагогических работников</a:t>
            </a:r>
            <a:r>
              <a:rPr lang="ru-RU" sz="18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-внесенные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аттестационную комиссию представления организации на педагогических работников, привлеченных к реализации основных и дополнительных образовательных программ за период, подлежащий проверке</a:t>
            </a:r>
            <a:r>
              <a:rPr lang="ru-RU" sz="18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-оформленные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протоколами результаты аттестации педагогических работников за период, подлежащий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проверке;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058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892480" cy="67413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документы организации по организации и проведению приема на обучение в организацию: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-распорядительный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организации о назначении лиц, ответственных за внесение сведений в федеральную информационную систему обеспечения проведения государственной итоговой аттестации обучающихся, освоивших основные образовательные программы основного общего и среднего общего образования,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-приказы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зачислении экстернов в организацию (при наличии) для прохождения промежуточной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аттестации,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итоговой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аттестации;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-распорядительные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акты организации о приеме детей на обучение по образовательным программам дошкольного образования, начального общего, основного общего образования и среднего общего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дополнительного образования;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-согласия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(законных представителей) детей с ограниченными возможностями здоровья о приеме на обучение по адаптированной основной общеобразовательной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программе;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-журнал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заявлений о приеме на обучение по образовательным программам дошкольного образования, основного общего образования и среднего общего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-личные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 детей, зачисленных в организацию на обучение по образовательным программам дошкольного образования, начального общего, основного общего образования и среднего общего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-личные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 поступающих, зачисленных в организацию на обучение по дополнительным образовательным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программам;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-договоры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оказании платных образовательных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услуг;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-договоры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образовании по образовательным программам дошкольного образования, заключенные с родителями (законными представителями)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детей;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-договоры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образовании по образовательным программам начального общего, основного общего образования и среднего общего образования (при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наличии);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102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организации по переводу обучающихся из одной организации в другую организацию:</a:t>
            </a:r>
          </a:p>
          <a:p>
            <a:pPr marL="0" indent="0">
              <a:buNone/>
            </a:pP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-локальные 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акты организации, устанавливающие:</a:t>
            </a:r>
          </a:p>
          <a:p>
            <a:pPr marL="0" indent="0">
              <a:buNone/>
            </a:pP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-сроки 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перевода обучающихся в организацию из другой организации, в том числе сроки приема документов, необходимых для </a:t>
            </a: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перевода;</a:t>
            </a:r>
            <a:endParaRPr lang="ru-RU" sz="2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-приказы 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отчислении обучающихся в связи с переводом в другую организацию</a:t>
            </a:r>
            <a:r>
              <a:rPr lang="ru-RU" sz="21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-приказы 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зачислении обучающихся (несовершеннолетних обучающихся) в порядке перевода в организацию из другой </a:t>
            </a: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организации;</a:t>
            </a:r>
            <a:endParaRPr lang="ru-RU" sz="2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по организации и проведению итоговой аттестации, государственной итоговой аттестации, включая:</a:t>
            </a:r>
          </a:p>
          <a:p>
            <a:pPr marL="0" indent="0">
              <a:buNone/>
            </a:pP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-распорядительные 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акты организации о допуске обучающихся к государственной итоговой </a:t>
            </a: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аттестации;</a:t>
            </a:r>
            <a:endParaRPr lang="ru-RU" sz="2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844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640960" cy="65527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документы организации по оформлению и выдаче документов об обучении, об образовании:</a:t>
            </a:r>
          </a:p>
          <a:p>
            <a:pPr marL="0" indent="0"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-распорядительные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акты организации, устанавливающие:</a:t>
            </a:r>
          </a:p>
          <a:p>
            <a:pPr marL="0" indent="0"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-образец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справки об обучении или о периоде обучения, выдаваемой лицам, не прошедшим итоговой аттестации или получившим на итоговой аттестации неудовлетворительные результаты, а также лицам, освоившим часть образовательной программы и (или) отчисленным из организации (при наличии);</a:t>
            </a:r>
          </a:p>
          <a:p>
            <a:pPr marL="0" indent="0"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-образец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 об обучении, самостоятельно установленный организацией;</a:t>
            </a:r>
          </a:p>
          <a:p>
            <a:pPr marL="0" indent="0"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-порядок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выдачи документов об обучении</a:t>
            </a:r>
            <a:r>
              <a:rPr lang="ru-RU" sz="19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-копии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справок об обучении или о периоде обучения, выданных лицам, не прошедшим итоговую аттестацию или получивших на итоговой аттестации неудовлетворительные результаты, а также лицам, освоившим часть образовательной программы и (или) отчисленным из организации</a:t>
            </a:r>
            <a:r>
              <a:rPr lang="ru-RU" sz="19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-приказы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отчислении лиц, не завершивших освоение образовательных программ</a:t>
            </a:r>
            <a:r>
              <a:rPr lang="ru-RU" sz="19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-книги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 выданных документов об образовании;</a:t>
            </a:r>
          </a:p>
          <a:p>
            <a:pPr marL="0" indent="0"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-специальный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бланков аттестатов и приложений к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ним;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-решения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совета организации о выдаче аттестатов выпускникам, успешно прошедшим государственную итоговую аттестацию;</a:t>
            </a:r>
          </a:p>
          <a:p>
            <a:pPr marL="0" indent="0"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-распорядительные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акты организации об отчислении выпускников</a:t>
            </a:r>
            <a:r>
              <a:rPr lang="ru-RU" sz="19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обучающихся, освоивших программы дополнительного образования,;</a:t>
            </a:r>
          </a:p>
          <a:p>
            <a:pPr marL="0" indent="0">
              <a:buNone/>
            </a:pP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-письменные заявления выпускников или их родителей (законных представителей), поданные в организацию, о выдаче дубликатов аттестатов (дубликатов приложений к аттестатам), а также документы, послужившие основанием для выдачи дубликатов (при наличии);</a:t>
            </a:r>
          </a:p>
          <a:p>
            <a:pPr marL="0" indent="0"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-распорядительные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акты организации о выдаче дубликатов аттестатов, дубликатов приложений к аттестатам (при наличии);</a:t>
            </a:r>
          </a:p>
          <a:p>
            <a:pPr marL="0" indent="0"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-книга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 выданных медалей «За особые успехи в учении» (в случае выдачи медалей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-доверенности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(или) заявления, по которым были выданы (направлены) медали «За особые успехи в учении» (в случае выдачи медалей)</a:t>
            </a:r>
            <a:r>
              <a:rPr lang="ru-RU" sz="19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-сведения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внесенных данных в федеральную информационную систему «Федеральный реестр сведений о документах об образовании и (или) о квалификации, документах об обучении»</a:t>
            </a:r>
            <a:r>
              <a:rPr lang="ru-RU" sz="19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819137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424936" cy="6048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проверок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инобрнауки НСО</a:t>
            </a:r>
          </a:p>
          <a:p>
            <a:pPr marL="0" indent="0" algn="ctr">
              <a:buNone/>
            </a:pP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Контроль за соблюдением лицензиатом лицензионных требований 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условий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Осуществление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федерального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государственного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надзора в сфере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Осуществление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федерального государственного контроля качества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29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64096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нормативные акты организации, устанавливающие: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-порядок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сроки ликвидации академической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задолженности;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-порядок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форму проведения итоговой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аттестации;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-порядок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пользования лечебно-оздоровительной инфраструктурой, объектами культуры и объектами спорта организации</a:t>
            </a:r>
            <a:r>
              <a:rPr lang="ru-RU" sz="16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-порядок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посещения обучающимися по своему выбору мероприятий, проводимых в организации и не предусмотренных учебным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планом;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-порядок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создания, организации работы, принятия решений комиссией по урегулированию споров между участниками образовательных отношений и их исполнения</a:t>
            </a:r>
            <a:r>
              <a:rPr lang="ru-RU" sz="16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-порядок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по индивидуальному учебному плану, в том числе при ускоренном обучении, в пределах осваиваемой образовательной программы</a:t>
            </a:r>
            <a:r>
              <a:rPr lang="ru-RU" sz="16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-порядок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наряду с учебными предметами, курсами, дисциплинами (модулями) по осваиваемой образовательной программе любых других учебных предметов, курсов, дисциплин (модулей), преподаваемых в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организации;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-порядок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форму зачета организацией результатов освоения обучающимися учебных предметов, курсов, дисциплин (модулей), практики, дополнительных образовательных программ в других организациях, осуществляющих образовательную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деятельность;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-форму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обучения, количество обучающихся в группах, их возрастные категории, а также продолжительность учебных занятий</a:t>
            </a:r>
            <a:r>
              <a:rPr lang="ru-RU" sz="16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2279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568952" cy="6264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акты организации, определяющие (регламентирующие):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-порядок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оформления возникновения, приостановления и прекращения отношений между образовательной организацией и обучающимися и (или) родителями (законными представителями) несовершеннолетних обучающихся</a:t>
            </a:r>
            <a:r>
              <a:rPr lang="ru-RU" sz="16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-язык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языки образования, а также порядок получения образования на иностранном языке в соответствии с образовательной программой</a:t>
            </a:r>
            <a:r>
              <a:rPr lang="ru-RU" sz="16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-соотношение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объема занятий, проводимых путем непосредственного взаимодействия педагогического работника с обучающимся, в том числе с применением электронного обучения, дистанционных образовательных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технологий;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-способ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идентификации личности обучающегося в электронной информационно-образовательной среде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организации;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-порядок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форму зачета результатов обучения в качестве результата промежуточной аттестации при представлении обучающимся документов, подтверждающих освоение им образовательной программы или ее части в виде онлайн-курсов в иной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организации;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-способ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ведения учета и хранения результатов обучения, внутреннего документооборота, связанных с реализацией образовательных программ или их частей с применением электронного обучения, дистанционных образовательных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технологии;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11)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подтверждающие в случае реализации образовательных программ или их частей с применением электронного обучения и (или) дистанционных образовательных технологий: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-создание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функционирования электронной информационно-образовательной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среды;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-контроль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соблюдения условий проведения мероприятий, в рамках которых осуществляется оценка результатов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обучения;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5671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3107" y="332656"/>
            <a:ext cx="8890893" cy="640871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Направления деятельности ОО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Ведение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сайта образовательной организации в сети «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Интернет» </a:t>
            </a:r>
          </a:p>
          <a:p>
            <a:r>
              <a:rPr lang="ru-RU" sz="1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Постановление Правительства Российской Федерации от 10.07.2013 № 582 «Об утверждении правил размещения на официальном сайте образовательной организации в информационно-телекоммуникационной сети «Интернет» и обновления информации об образовательной организации»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изм. </a:t>
            </a:r>
            <a:r>
              <a:rPr lang="ru-RU" sz="1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октября 2015 г., 17 мая, 7 августа 2017 г., 29 ноября 2018 г., 21 марта 2019 г., 11 июля 2020 г.);</a:t>
            </a:r>
            <a:endParaRPr lang="ru-RU" sz="19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от 17.05.2017 г. № 575 «О внесении изменений в Постановление Правительства Российской Федерации от 10.07.2013 № 582»;</a:t>
            </a:r>
            <a:endParaRPr lang="ru-RU" sz="19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Приказ Федеральной службы по надзору в сфере образования </a:t>
            </a:r>
            <a:r>
              <a:rPr lang="ru-RU" sz="19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9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России от 29.05.2014 № 785 «Об утверждении требований к структуре официального сайта образовательной организации в информационно-телекоммуникационной сети «Интернет» и формату представления на нем информации» 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(утратил силу с 01.01.2021)</a:t>
            </a:r>
          </a:p>
          <a:p>
            <a:r>
              <a:rPr lang="ru-RU" sz="1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9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1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14.08.2020 года № 831 «Об утверждении Требований к структуре официального сайта образовательной организации в информационно-телекоммуникационной сети "Интернет" и формату представления информации» </a:t>
            </a:r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9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действия приказа –</a:t>
            </a:r>
            <a:r>
              <a:rPr lang="ru-RU" sz="19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01.01.2021 по </a:t>
            </a:r>
            <a:r>
              <a:rPr lang="ru-RU" sz="19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31.12.2026)</a:t>
            </a:r>
            <a:endParaRPr lang="ru-RU" sz="1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9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09.11.2015 № 1309 «Об утверждении Порядка обеспечения условий доступности для инвалидов объектов и предоставляемых услуг в сфере образования, а также оказания им при этом необходимой помощи»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1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9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21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064896" cy="158417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2.Проведение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самообследования, обеспечение функционирования внутренней системы оценки качества образования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4283968" y="2492896"/>
            <a:ext cx="4680520" cy="4176464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7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7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395536" y="1988840"/>
            <a:ext cx="3183015" cy="4405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ru-RU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484784"/>
            <a:ext cx="8568952" cy="51125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закон Российской Федерации от 29 декабря 2012 г. № 273-ФЗ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образовании в Российской Федерации»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ст. 28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Минобрнауки России от 14.06.2013 №462 «Об утверждении Порядка проведения самообследования образовательной организацией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Минобрнауки России от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10.12.2013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№1324 «Об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утверждении показателей деятельности образовательной организации, подлежащей самообследованию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Минобрнауки НСО от 15.04.2014 №920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сборе информации о показателях деятельности общеобразовательных организаций, расположенных на территории Новосибирской области, подлежащих самообследованию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Минобрнауки России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от14.12.2017 №1218 «О внесении изменений в Порядок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проведения самообследования образовательной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организацией, утв.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приказом Минобрнауки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России от 14.06.2013 №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462»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67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9" y="188640"/>
            <a:ext cx="8640960" cy="6192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3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Соблюдение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порядка приема в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ОО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-Приказ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02.09.2020 N 458 «Об утверждении Порядка приема на обучение по образовательным программам начального общего, основного общего и среднего общего образования»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(вступил в силу с 11.09.2020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Соблюдение порядка перевода и отчисления (ОО)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 РФ № 177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(с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изменениями от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17.01.19)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«Принимающая организация при зачислении обучающегося из исходной организации, в течение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двух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рабочих дней с даты издания распорядительного акта о зачислении обучающегося в порядке перевода письменно уведомляет исходную организацию о номере и дате распорядительного акта о зачислении обучающегося…»);</a:t>
            </a:r>
          </a:p>
          <a:p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ункт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 статьи 60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Федерального закона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Российской Федерации от 29 декабря 2012 г. № 273-ФЗ «Об образовании в Российской Федерации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(Справки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обучении)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32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818885" cy="6552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Организация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осуществление обучения по основным и дополнительным общеобразовательным программам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28.08.2020 N 442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образования»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с 01.01.2021)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N 882,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N 391 от 05.08.2020 «Об организации и осуществлении образовательной деятельности при сетевой форме реализации образовательных программ»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(вступил в силу с 22.09.2020)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31.07.2020 N 373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с 01.01.2021)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Министерства просвещения РФ от 9 ноября 2018 г. N 196 “Об утверждении Порядка организации и осуществления образовательной деятельности по дополнительным общеобразовательным программам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0" indent="0">
              <a:buNone/>
            </a:pPr>
            <a:r>
              <a:rPr lang="ru-RU" sz="2000" dirty="0"/>
              <a:t> 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615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44624"/>
            <a:ext cx="7772400" cy="10081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Организация и осуществление обучения по основным и дополнительным общеобразовательным программам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3" y="764704"/>
            <a:ext cx="8496944" cy="609329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1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7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N 845, </a:t>
            </a:r>
            <a:r>
              <a:rPr lang="ru-RU" sz="17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N 369 от 30.07.2020 «Об утверждении Порядка зачета организацией, осуществляющей образовательную деятельность, результатов освоения обучающимися учебных предметов, курсов, дисциплин (модулей), практики, дополнительных образовательных программ в других организациях, осуществляющих образовательную деятельность» </a:t>
            </a:r>
            <a:r>
              <a:rPr lang="ru-RU" sz="1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(вступил в силу с 08.09.2020)</a:t>
            </a:r>
          </a:p>
          <a:p>
            <a:pPr>
              <a:buFont typeface="Arial" pitchFamily="34" charset="0"/>
              <a:buChar char="•"/>
            </a:pPr>
            <a:r>
              <a:rPr lang="ru-RU" sz="1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Приказ </a:t>
            </a:r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Минобрнауки России  от 17 октября 2013 г. № 1155 «Об утверждении Федерального государственного образовательного стандарта дошкольного образования</a:t>
            </a:r>
            <a:r>
              <a:rPr 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изменениями на 21 января 2019 года)</a:t>
            </a:r>
          </a:p>
          <a:p>
            <a:pPr lvl="0">
              <a:buFont typeface="Arial" pitchFamily="34" charset="0"/>
              <a:buChar char="•"/>
            </a:pPr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Минобрнауки России от 06.10.09 г.  №</a:t>
            </a:r>
            <a:r>
              <a:rPr 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373</a:t>
            </a:r>
            <a:r>
              <a:rPr lang="ru-RU" sz="1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«Об </a:t>
            </a:r>
            <a:r>
              <a:rPr lang="ru-RU" sz="1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утверждении и введении в действие федерального образовательного стандарта начального общего образования» (в редакции приказа Минобрнауки РФ от 31.12.2015 № 1576) </a:t>
            </a:r>
          </a:p>
          <a:p>
            <a:pPr lvl="0">
              <a:buFont typeface="Arial" pitchFamily="34" charset="0"/>
              <a:buChar char="•"/>
            </a:pPr>
            <a:r>
              <a:rPr lang="ru-RU" sz="1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Минобрнауки России от 17.12.2010 г. №</a:t>
            </a:r>
            <a:r>
              <a:rPr 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1897  </a:t>
            </a:r>
            <a:r>
              <a:rPr lang="ru-RU" sz="1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«Об утверждении  федерального образовательного стандарта основного общего образования» (в редакции приказа Минобрнауки РФ от 31.12.2015 № 1577)</a:t>
            </a:r>
          </a:p>
          <a:p>
            <a:pPr lvl="0">
              <a:buFont typeface="Arial" pitchFamily="34" charset="0"/>
              <a:buChar char="•"/>
            </a:pPr>
            <a:r>
              <a:rPr lang="ru-RU" sz="1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Минобрнауки России от 17.05.2012 № 413 «Об утверждении федерального государственного образовательного стандарта среднего общего образования» (в редакции приказа Минобрнауки РФ от 29 июня 2017 г. N 613</a:t>
            </a:r>
            <a:r>
              <a:rPr 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 algn="just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16.11.2020 № ГД-2072/03</a:t>
            </a:r>
            <a:b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направлении рекомендаций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(Как </a:t>
            </a:r>
            <a:r>
              <a:rPr lang="ru-RU" sz="1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лучше организовать обучение в школе с применением дистанционных 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технологий)</a:t>
            </a:r>
            <a:endParaRPr lang="ru-RU" sz="1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itchFamily="34" charset="0"/>
              <a:buChar char="•"/>
            </a:pPr>
            <a:endParaRPr lang="ru-RU" sz="1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17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6632"/>
            <a:ext cx="8818885" cy="662473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.Организация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обучения детей в ОВЗ, по индивидуальному учебному плану на дому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Приказ </a:t>
            </a:r>
            <a:r>
              <a:rPr lang="ru-RU" sz="1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Министерства образования и науки Новосибирской области от 17.05.2017 </a:t>
            </a: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№1090 </a:t>
            </a:r>
            <a:r>
              <a:rPr lang="ru-RU" sz="1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«Об определении порядка регламентации и оформления отношений государственной образовательной организации Новосибирской области и муниципальной образовательной организации и родителей (законных представителей) обучающихся, нуждающихся в длительном лечении, а также детей-инвалидов в части организации обучения по основным общеобразовательным программам на дому или в медицинских организациях</a:t>
            </a: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»)</a:t>
            </a:r>
            <a:endParaRPr lang="ru-RU" sz="19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и науки РФ от 19 декабря 2014 г.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1598  «Об утверждении Федерального государственного образовательного стандарта начального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 обучающихся с ограниченными возможностями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Главного государственного санитарного врача РФ</a:t>
            </a:r>
            <a:b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10 июля 2015 г.  26 «Санитарно-эпидемиологические правила и нормативы СанПиН 2.4.2.3286-15 "Санитарно-эпидемиологические требования к условиям и организации обучения и воспитания в организациях, осуществляющих образовательную деятельность по адаптированным основным общеобразовательным программам для обучающихся с ограниченными возможностями здоровья» </a:t>
            </a:r>
            <a:r>
              <a:rPr lang="ru-RU" sz="1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(утратил силу с 01.01.2021)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Главного государственного санитарного врача </a:t>
            </a:r>
            <a:r>
              <a:rPr lang="ru-RU" sz="1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от </a:t>
            </a:r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сентября 2020 г. № 28 "Об утверждении санитарных правил СП 2.4.3648-20 "Санитарно-эпидемиологические требования к организациям воспитания и обучения, отдыха и оздоровления детей и молодежи " " (с 01.01.2021)</a:t>
            </a:r>
          </a:p>
          <a:p>
            <a:pPr marL="0" indent="0"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14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496944" cy="6336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8. Государственная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итоговая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аттестация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России № 189,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№ 1513 от 07.11.2018 «Об утверждении Порядка проведения государственной итоговой аттестации по образовательным программам основного общего образования»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(с изменениями от 11.06.2020)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России № 190,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№ 1512 от 07.11.2018 "Об утверждении Порядка проведения государственной итоговой аттестации по образовательным программам среднего общего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образования«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294/651 от 11.06.2020, № 297/655 от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15.06.2020 «Особенности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 по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 программам среднего общего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в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№ 665,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1156 от 24.11.2020 «Об особенностях проведения государственной итоговой аттестации по образовательным программам среднего общего образования в 2020/21 учебном году в части проведения итогового сочинения (изложения)»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98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38200"/>
            <a:ext cx="8003232" cy="53991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9.Заполнение, учёт и выдача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аттестатов</a:t>
            </a:r>
          </a:p>
          <a:p>
            <a:pPr marL="0" indent="0" algn="ctr">
              <a:buNone/>
            </a:pP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России от 14.02.2014 № 115 «Об утверждении Порядка заполнения, учета и выдачи аттестатов об основном общем и среднем общем образовании и их дубликатов»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(утратил силу с 01.01.2021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РФ от 05.10.2020 №546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 утверждении Порядка заполнения, учета и выдачи аттестатов об основном общем и среднем общем образовании и их дубликатов» ( с 01.01.2021)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421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60648"/>
            <a:ext cx="7239000" cy="1296144"/>
          </a:xfrm>
        </p:spPr>
        <p:txBody>
          <a:bodyPr/>
          <a:lstStyle/>
          <a:p>
            <a:r>
              <a:rPr lang="ru-RU" sz="2800" dirty="0">
                <a:solidFill>
                  <a:srgbClr val="002060"/>
                </a:solidFill>
              </a:rPr>
              <a:t>Кодекс Российской Федерации об административных правонарушениях</a:t>
            </a:r>
            <a:br>
              <a:rPr lang="ru-RU" sz="2800" dirty="0">
                <a:solidFill>
                  <a:srgbClr val="002060"/>
                </a:solidFill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38450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Статья 9.13. Уклонение от исполнения требований к обеспечению доступности для инвалидов объектов социальной, инженерной и транспортной инфраструктур и предоставляемых услуг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Уклонение от исполнения требований к обеспечению доступности для инвалидов объектов социальной, инженерной и транспортной инфраструктур и предоставляемых услуг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влечет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наложение административного штрафа на должностных лиц в размере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двух тысяч до трех тысяч рублей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на юридических лиц -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двадцати тысяч до тридцати тысяч рублей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30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332656"/>
            <a:ext cx="8496944" cy="6192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10.Создание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условий для охраны здоровья и организации питания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</a:p>
          <a:p>
            <a:pPr marL="0" indent="0" algn="ctr">
              <a:buNone/>
            </a:pP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Статьи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37 и 41 Федерального закона № 273-ФЗ «О образовании в Российской Федерации»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7 октября 2017 г. № 1235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«Об утверждении требований к антитеррористической защищенности объектов (территорий) Министерства образования и науки Российской Федерации и объектов (территорий), относящихся к сфере деятельности Министерства образования и науки Российской Федерации, и формы паспорта безопасности этих объектов (территорий)»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России от 27.06.2017 №602 «Об утверждении Порядка расследования и учета несчастных случаев  с обучающимися во время пребывания в организации, осуществляющей образовательную деятельность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48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420472" cy="5616624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11.Порядок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оказания платных образовательных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услуг</a:t>
            </a:r>
          </a:p>
          <a:p>
            <a:pPr marL="0" indent="0" algn="ctr">
              <a:buNone/>
            </a:pP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Правительства Российской Федерации от 15.08.2013 № 706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утверждении правил оказания платных образовательных услуг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(утратил силу с 01.01.2021)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15 сентября 2020 г. № 1441 «Об утверждении Правил оказания платных образовательных услуг»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вступает в силу с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01.01.2021)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Минобрнауки России от 25.10.2013 №1185 «Об утверждении примерной формы договора об образовании на обучение по дополнительным образовательным программам»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16.09.2020 № 500 «Об утверждении примерной формы договора об образовании по дополнительным общеобразовательным программам»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не вступил в силу)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276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8640"/>
            <a:ext cx="8496945" cy="66693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12. Требования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педагогическим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работникам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Трудовой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кодекс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РФ (ст. 81, 331, 351)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Mинздравсоцразвития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России от 26 августа 2010 г. N 761н  "Об утверждении Единого квалификационного справочника должностей руководителей, специалистов и служащих, раздел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«Квалификационные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характеристики должностей работников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Правительства РФ от 08.08.2013 № 678 «Об утверждении номенклатуры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Правительства РФ от 05.08.2015 г. №796 "Об утверждении Правил принятия комиссией по делам несовершеннолетних и защите их прав, созданной высшим исполнительным органом государственной власти субъекта Российской Федерации, решения о допуске или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недопуске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лиц, имевших судимость, к педагогической деятельности, к предпринимательской деятельности и (или) трудовой деятельности в сфере образования, воспитания, развития несовершеннолетних, организации их отдыха и оздоровления, медицинского обеспечения, социальной защиты и социального обслуживания, в сфере детско-юношеского спорта, культуры и искусства с участием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несовершеннолетних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также формы этого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решения»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18.09.2020 № 508 «Об утверждении Порядка допуска лиц, обучающихся по образовательным программам высшего образования, к занятию педагогической деятельностью по общеобразовательным программам»</a:t>
            </a:r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(вступил в силу с 12.10.2020)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30.09.2020 № 533 «О внесении изменений в Порядок организации и осуществления образовательной деятельности по дополнительным общеобразовательным программам, утвержденный Приказом Министерства просвещения Российской Федерации от 9 ноября 2018 г.    № 196»</a:t>
            </a:r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latin typeface="+mj-lt"/>
            </a:endParaRPr>
          </a:p>
          <a:p>
            <a:endParaRPr lang="ru-RU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179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нормативной правовой базы сферы образования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6048672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Вступили в силу нормативные документы: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  <a:r>
              <a:rPr lang="ru-RU" sz="1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06.08.2020 N Р-75 "Об утверждении примерного Положения об оказании логопедической помощи в организациях, осуществляющих образовательную деятельность»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N 885,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N 390 от 05.08.2020 "О практической подготовке обучающихся"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1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12.10.2020 № ГД-1736/03 «О рекомендациях по использованию информационных технологий» </a:t>
            </a:r>
            <a:endPara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1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26.10.2020 «</a:t>
            </a:r>
            <a:r>
              <a:rPr lang="ru-RU" sz="1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разъясняет порядок перевода образовательных организаций на дистанционное обучение» </a:t>
            </a:r>
            <a:endPara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1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09.10.2020 № ГД-1730/03 «О рекомендациях по корректировке образовательных программ» (вместе с «Рекомендациями об организации в организациях, реализующих образовательные программы начального общего, основного общего, среднего общего образования, корректировки указанных программ в условиях распространения новой </a:t>
            </a:r>
            <a:r>
              <a:rPr lang="ru-RU" sz="1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инфекции»)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1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24.09.2020 № 05-86 «О направлении методических документов, рекомендуемых к использованию при организации и проведении итогового сочинения (изложения) в 2020/2021 учебном году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1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14.09.2020 №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ДГ-1484/07 «О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направлении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разъяснений» 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Разъяснен 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применения примерного Положения об оказании логопедической помощи в </a:t>
            </a:r>
            <a:r>
              <a:rPr lang="ru-RU" sz="1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организациях, осуществляющих образовательную деятельность </a:t>
            </a:r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/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ru-RU" sz="1400" dirty="0"/>
          </a:p>
          <a:p>
            <a:pPr>
              <a:buFont typeface="Arial" panose="020B0604020202020204" pitchFamily="34" charset="0"/>
              <a:buChar char="•"/>
            </a:pPr>
            <a:endParaRPr lang="ru-RU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1661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7650"/>
            <a:ext cx="8530853" cy="188520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/>
            </a:r>
            <a:br>
              <a:rPr lang="ru-RU" sz="2400" b="1" dirty="0" smtClean="0">
                <a:solidFill>
                  <a:srgbClr val="00000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Нарушения 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обязательных требований, выявляемые в ходе контрольно-надзорных мероприятий, проведенных Минобрнауки НСО в 2019 </a:t>
            </a: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-2020 годах</a:t>
            </a:r>
            <a:br>
              <a:rPr lang="ru-RU" sz="2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1340768"/>
            <a:ext cx="8424936" cy="5112568"/>
          </a:xfrm>
        </p:spPr>
        <p:txBody>
          <a:bodyPr>
            <a:normAutofit/>
          </a:bodyPr>
          <a:lstStyle/>
          <a:p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осуществляют образовательную деятельность по адресу и (или) программам, не указанным в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лицензии</a:t>
            </a:r>
          </a:p>
          <a:p>
            <a:pPr algn="just"/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отсутствуют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санитарно-эпидемиологические заключения о соответствии санитарным	правилам	зданий,	строений, сооружений, помещений, оборудования и иного имущества, которые используются для осуществления образовательной деятельности </a:t>
            </a:r>
            <a:endParaRPr lang="ru-RU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отсутствует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материально-техническое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образовательной деятельности, оборудование помещений в соответствии с государственными и местными нормами и требованиями, в том числе в соответствии с требованиями федеральных государственных образовательных стандартов, федеральными государственными требованиями и (или) образовательными стандартами</a:t>
            </a:r>
          </a:p>
          <a:p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28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890893" cy="63367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Нарушения обязательных требований, выявляемые в ходе контрольно-надзорных мероприятий, проведенных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НСО в 2019- 2020 годах</a:t>
            </a:r>
          </a:p>
          <a:p>
            <a:pPr marL="0" indent="0" algn="ctr">
              <a:buNone/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разработан локальный нормативный акт, регламентирующий порядок обучения по индивидуальному учебному плану, в том числе ускоренное обучение, в пределах осваиваемой образовательной программы</a:t>
            </a:r>
          </a:p>
          <a:p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 внесены изменения в локальные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акты по основным вопросам организации и осуществления образовательной деятельности </a:t>
            </a:r>
            <a:endParaRPr lang="ru-RU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B0A09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b="1" dirty="0">
                <a:solidFill>
                  <a:srgbClr val="0B0A09"/>
                </a:solidFill>
                <a:latin typeface="Times New Roman" pitchFamily="18" charset="0"/>
                <a:cs typeface="Times New Roman" pitchFamily="18" charset="0"/>
              </a:rPr>
              <a:t>принятии локальных нормативных актов, затрагивающих права обучающихся и работников, не учитывается мнение совета родителей и представительных </a:t>
            </a:r>
            <a:r>
              <a:rPr lang="ru-RU" sz="2000" b="1" dirty="0" smtClean="0">
                <a:solidFill>
                  <a:srgbClr val="0B0A09"/>
                </a:solidFill>
                <a:latin typeface="Times New Roman" pitchFamily="18" charset="0"/>
                <a:cs typeface="Times New Roman" pitchFamily="18" charset="0"/>
              </a:rPr>
              <a:t>органов</a:t>
            </a:r>
          </a:p>
          <a:p>
            <a:pPr algn="just"/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разработаны локальные нормативные акты, регламентирующие порядок создания, организации работы и принятия решений комиссией по урегулированию споров между участниками образовательных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отношений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solidFill>
                <a:srgbClr val="0B0A0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rgbClr val="000000"/>
              </a:solidFill>
              <a:latin typeface="+mj-lt"/>
            </a:endParaRPr>
          </a:p>
          <a:p>
            <a:pPr lvl="0"/>
            <a:endParaRPr lang="ru-RU" sz="20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399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60648"/>
            <a:ext cx="7239000" cy="1008112"/>
          </a:xfrm>
        </p:spPr>
        <p:txBody>
          <a:bodyPr/>
          <a:lstStyle/>
          <a:p>
            <a:pPr marL="0" indent="0" algn="ctr"/>
            <a:r>
              <a:rPr lang="ru-RU" sz="20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Нарушения обязательных требований, выявляемые в ходе контрольно-надзорных мероприятий, проведенных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НСО в 2019 -2020 годах</a:t>
            </a:r>
            <a:endParaRPr lang="ru-RU" sz="20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640960" cy="5400600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учебными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планами образовательных организаций на всех уровнях образования не определены формы промежуточной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аттестации</a:t>
            </a:r>
          </a:p>
          <a:p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программа развития не согласована с учредителем</a:t>
            </a:r>
          </a:p>
          <a:p>
            <a:pPr algn="just"/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организациями не обеспечено обучение педагогических работников навыкам оказания первой помощи</a:t>
            </a:r>
          </a:p>
          <a:p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организации на официальном сайте не размещают всю необходимую информацию</a:t>
            </a:r>
          </a:p>
          <a:p>
            <a:pPr algn="just"/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отчете о результатах </a:t>
            </a:r>
            <a:r>
              <a:rPr 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самообследования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образовательной организации не содержится: аналитическая часть, оценка функционирования внутренней системы оценки качества образования (отчет подготовлен не за календарный год) </a:t>
            </a:r>
            <a:endParaRPr lang="ru-RU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форма договора о платных образовательных услугах, разработанная образовательными организациями самостоятельно, не содержит обязательных сведений: о лицензии на осуществление образовательной деятельности, форме обучения, нормативном сроке обучения, правах, обязанностях и ответственности исполнителя, заказчика и обучающегося</a:t>
            </a:r>
          </a:p>
          <a:p>
            <a:pPr algn="just"/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06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7650"/>
            <a:ext cx="8674869" cy="130914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Нарушения обязательных требований, выявляемые в ходе контрольно-надзорных мероприятий, проведенных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НСО в 2019 -2020 годах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602861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2000" i="1" dirty="0" smtClean="0">
              <a:solidFill>
                <a:srgbClr val="002060"/>
              </a:solidFill>
              <a:latin typeface="+mj-lt"/>
            </a:endParaRPr>
          </a:p>
          <a:p>
            <a:r>
              <a:rPr lang="ru-RU" sz="2000" dirty="0">
                <a:solidFill>
                  <a:srgbClr val="000000"/>
                </a:solidFill>
                <a:latin typeface="+mj-lt"/>
              </a:rPr>
              <a:t> 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форме заявления о приеме в образовательную организацию не предусмотрено указание обязательных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сведений</a:t>
            </a:r>
          </a:p>
          <a:p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заявлениях о приеме в образовательную организацию не фиксируется согласие родителей (законных представителей) на обработку их персональных данных и персональных данных ребенка</a:t>
            </a:r>
          </a:p>
          <a:p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официальном сайте образовательной организации и информационном стенде не размещена примерная форма заявления о приеме в образовательную организацию </a:t>
            </a:r>
            <a:endParaRPr lang="ru-RU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книгах регистрации отсутствуют подписи уполномоченного лица организации, осуществляющей образовательную деятельность, выдавшего аттестат (дубликат аттестата, дубликат приложения к аттестату) </a:t>
            </a:r>
            <a:endParaRPr lang="ru-RU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записи в книгах регистрации не заверены подписями классных руководителей, руководителя образовательной организации и печатью образовательной организации отдельно по каждому классу</a:t>
            </a:r>
          </a:p>
          <a:p>
            <a:pPr>
              <a:buFont typeface="Arial" pitchFamily="34" charset="0"/>
              <a:buChar char="•"/>
            </a:pP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69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530853" cy="122413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/>
            </a:r>
            <a:br>
              <a:rPr lang="ru-RU" sz="2400" b="1" dirty="0" smtClean="0">
                <a:solidFill>
                  <a:srgbClr val="000000"/>
                </a:solidFill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Нарушения обязательных требований, выявляемые в ходе контрольно-надзорных мероприятий, проведенных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НСО в 2019 -2020 годах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890893" cy="5184576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нарушен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порядок заполнения, учета и выдачи аттестатов об основном общем и среднем общем образовании и их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дубликатов</a:t>
            </a:r>
          </a:p>
          <a:p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обеспечивается учет результатов освоения обучающимися образовательных программ, а также хранение в архивах информации об этих результатах на бумажных и (или) электронных носителях</a:t>
            </a:r>
          </a:p>
          <a:p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нарушен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порядок учета и расследования нечастных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случаев</a:t>
            </a:r>
          </a:p>
          <a:p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форма журнала регистрации несчастных случаев с обучающимися во время пребывания в образовательной организации не соответствует требованиям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законодательства</a:t>
            </a:r>
          </a:p>
          <a:p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разработан паспорт доступности для инвалидов объекта и услуг или разработан без учета требований законодательства</a:t>
            </a:r>
          </a:p>
          <a:p>
            <a:pPr algn="just"/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 организации индивидуального обучения по основным общеобразовательным программам на дому образовательная организация не согласовывает с родителями (законными представителями) обучающихся расписание занятий и индивидуальный учебный план </a:t>
            </a:r>
          </a:p>
          <a:p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37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395537" y="247650"/>
            <a:ext cx="8280920" cy="46935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Контакты: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 217-08-12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Osysalova@admnsk.ru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www.gcrodost14.nios.ru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90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44624"/>
            <a:ext cx="7772400" cy="1224136"/>
          </a:xfrm>
        </p:spPr>
        <p:txBody>
          <a:bodyPr/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>
                <a:solidFill>
                  <a:srgbClr val="002060"/>
                </a:solidFill>
              </a:rPr>
              <a:t>Кодекс Российской Федерации об административных правонарушениях</a:t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674869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Статья 19.20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Осуществление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деятельности, не связанной с извлечением прибыли, без специального разрешения (лицензии)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Осуществление деятельности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не связанной с извлечением прибыли,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 специального разрешения (лицензии),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такое разрешение (лицензия) обязательно (обязательна),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-влечет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предупреждение или наложение административного штрафа на граждан в размере от пятисот до одной тысячи рублей; на должностных лиц -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тридцати тысяч до пятидесяти тысяч рублей или дисквалификацию на срок от одного года до трех лет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352412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260648"/>
            <a:ext cx="8352928" cy="61926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Кодекс Российской Федерации об административных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правонарушениях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19.20 Осуществление деятельности, не связанной с извлечением прибыли, без специального разрешения (лицензии)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Осуществление деятельности, не связанной с извлечением прибыли, с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нарушением требований и условий, предусмотренных специальным разрешением (лицензией),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такое разрешение (лицензия) обязательно (обязательна),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-влечет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предупреждение или наложение административного штрафа на граждан в размере от трехсот до пятисот рублей; на должностных лиц -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пятнадцати тысяч до двадцати пяти тысяч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рублей; на лиц, осуществляющих предпринимательскую деятельность без образования юридического лица, - от пяти тысяч до десяти тысяч рублей;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юридических лиц - от ста тысяч до ста пятидесяти тысяч рублей.</a:t>
            </a:r>
          </a:p>
          <a:p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506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620688"/>
            <a:ext cx="7772400" cy="180020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Кодекс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Российской Федерации об административных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правонарушениях</a:t>
            </a: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9" y="1340768"/>
            <a:ext cx="8136904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Статья 19.20 Осуществление деятельности, не связанной с извлечением прибыли, без специального разрешения (лицензии)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.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Осуществление деятельности, не связанной с извлечением прибыли,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грубым нарушением требований и условий, предусмотренных специальным разрешением (лицензией),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специальное разрешение (лицензия) обязательно (обязательна),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-влечет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наложение административного штрафа на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должностных лиц в размере от двадцати тысяч до тридцати тысяч рублей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на лиц, осуществляющих предпринимательскую деятельность без образования юридического лица, - от десяти тысяч до двадцати тысяч рублей или административное приостановление деятельности на срок до девяноста суток; на юридических лиц -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ста пятидесяти тысяч до двухсот пятидесяти тысяч рублей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 административное приостановление деятельности на срок до девяноста суток.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0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247650"/>
            <a:ext cx="7772400" cy="1093118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Кодекс Российской Федерации об административных правонарушениях</a:t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3" y="1268760"/>
            <a:ext cx="8208912" cy="52565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Статья 19.30. Нарушение требований к ведению образовательной деятельности и организации образовательного процесса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Нарушение установленных законодательством об образовании требований к ведению образовательной деятельности, выразившееся в ведении образовательной деятельности представительствами образовательных организаций или нарушении 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 оказания платных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образовательных услуг, -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влечет наложение административного штрафа на должностных лиц в размере от 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тридцати тысяч до пятидесяти тысяч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рублей; на юридических лиц - 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ста тысяч до двухсот тысяч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рублей.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Реализация 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в полном объеме образовательных программ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соответствии с учебным планом либо неправомерный отказ в выдаче документов об образовании и (или) о квалификации -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влечет наложение административного штрафа на должностных лиц в размере 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двадцати тысяч до сорока тысяч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рублей; на юридических лиц - 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пятидесяти тысяч до ста тысяч рублей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9854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60648"/>
            <a:ext cx="7239000" cy="1224136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Кодекс Российской Федерации об административных правонарушениях</a:t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1268760"/>
            <a:ext cx="8496944" cy="54726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Статья 19.30. Нарушение требований к ведению образовательной деятельности и организации образовательного процесса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Выдача организацией, осуществляющей образовательную деятельность,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не имеющим государственной аккредитации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образовательным программам документов об образовании,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документов об образовании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о квалификации установленного в соответствии с законодательством об образовании образца -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влечет наложение административного штрафа на должностных лиц в размере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пятидесяти тысяч рублей или дисквалификацию на срок от шести месяцев до одного года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на юридических лиц - от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 тысяч до пятисот тысяч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рублей.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Умышленное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искажение результатов государственной итоговой аттестации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предусмотренных законодательством об образовании олимпиад школьников, а равно нарушение установленного законодательством об образовании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порядка проведения государственной итоговой аттестации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–влечет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наложение административного штрафа на граждан в размере от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трех тысяч до пяти тысяч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рублей; на должностных лиц - от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двадцати тысяч до сорока тысяч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рублей; на юридических лиц - от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пятидесяти тысяч до двухсот тысяч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рублей.</a:t>
            </a:r>
          </a:p>
          <a:p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260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332656"/>
            <a:ext cx="7239000" cy="1080120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Кодекс Российской Федерации об административных правонарушениях</a:t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1340768"/>
            <a:ext cx="8424936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Статья 19.30. Нарушение требований к ведению образовательной деятельности и организации образовательного процесса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Нарушение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установленного законодательством об образовании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порядка приема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образовательную организацию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влечет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наложение административного штрафа на должностных лиц в размере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десяти тысяч до тридцати тысяч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рублей; на юридических лиц -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пятидесяти тысяч до ста тысяч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рублей.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Совершение административного правонарушения, предусмотренного частью 3 или 4 настоящей статьи, должностным лицом, ранее подвергнутым административному наказанию за аналогичное административное правонарушение,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влечет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дисквалификацию на срок от одного года до двух лет.</a:t>
            </a:r>
          </a:p>
          <a:p>
            <a:pPr marL="0" indent="0">
              <a:buNone/>
            </a:pP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  <a:p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84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Шаблон оформления с слайдом-оглавлением ">
  <a:themeElements>
    <a:clrScheme name="Шаблон оформления с слайдом-оглавлением  1">
      <a:dk1>
        <a:srgbClr val="464646"/>
      </a:dk1>
      <a:lt1>
        <a:srgbClr val="FFFFFF"/>
      </a:lt1>
      <a:dk2>
        <a:srgbClr val="000000"/>
      </a:dk2>
      <a:lt2>
        <a:srgbClr val="808080"/>
      </a:lt2>
      <a:accent1>
        <a:srgbClr val="F15D5F"/>
      </a:accent1>
      <a:accent2>
        <a:srgbClr val="333399"/>
      </a:accent2>
      <a:accent3>
        <a:srgbClr val="FFFFFF"/>
      </a:accent3>
      <a:accent4>
        <a:srgbClr val="3A3A3A"/>
      </a:accent4>
      <a:accent5>
        <a:srgbClr val="F7B6B6"/>
      </a:accent5>
      <a:accent6>
        <a:srgbClr val="2D2D8A"/>
      </a:accent6>
      <a:hlink>
        <a:srgbClr val="F15D5F"/>
      </a:hlink>
      <a:folHlink>
        <a:srgbClr val="909090"/>
      </a:folHlink>
    </a:clrScheme>
    <a:fontScheme name="Шаблон оформления с слайдом-оглавлением 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lnDef>
  </a:objectDefaults>
  <a:extraClrSchemeLst>
    <a:extraClrScheme>
      <a:clrScheme name="Шаблон оформления с слайдом-оглавлением  1">
        <a:dk1>
          <a:srgbClr val="464646"/>
        </a:dk1>
        <a:lt1>
          <a:srgbClr val="FFFFFF"/>
        </a:lt1>
        <a:dk2>
          <a:srgbClr val="000000"/>
        </a:dk2>
        <a:lt2>
          <a:srgbClr val="808080"/>
        </a:lt2>
        <a:accent1>
          <a:srgbClr val="F15D5F"/>
        </a:accent1>
        <a:accent2>
          <a:srgbClr val="333399"/>
        </a:accent2>
        <a:accent3>
          <a:srgbClr val="FFFFFF"/>
        </a:accent3>
        <a:accent4>
          <a:srgbClr val="3A3A3A"/>
        </a:accent4>
        <a:accent5>
          <a:srgbClr val="F7B6B6"/>
        </a:accent5>
        <a:accent6>
          <a:srgbClr val="2D2D8A"/>
        </a:accent6>
        <a:hlink>
          <a:srgbClr val="F15D5F"/>
        </a:hlink>
        <a:folHlink>
          <a:srgbClr val="909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Презентация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Тема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Шаблон оформления с слайдом-оглавлением ">
  <a:themeElements>
    <a:clrScheme name="Шаблон оформления с слайдом-оглавлением  1">
      <a:dk1>
        <a:srgbClr val="464646"/>
      </a:dk1>
      <a:lt1>
        <a:srgbClr val="FFFFFF"/>
      </a:lt1>
      <a:dk2>
        <a:srgbClr val="000000"/>
      </a:dk2>
      <a:lt2>
        <a:srgbClr val="808080"/>
      </a:lt2>
      <a:accent1>
        <a:srgbClr val="F15D5F"/>
      </a:accent1>
      <a:accent2>
        <a:srgbClr val="333399"/>
      </a:accent2>
      <a:accent3>
        <a:srgbClr val="FFFFFF"/>
      </a:accent3>
      <a:accent4>
        <a:srgbClr val="3A3A3A"/>
      </a:accent4>
      <a:accent5>
        <a:srgbClr val="F7B6B6"/>
      </a:accent5>
      <a:accent6>
        <a:srgbClr val="2D2D8A"/>
      </a:accent6>
      <a:hlink>
        <a:srgbClr val="F15D5F"/>
      </a:hlink>
      <a:folHlink>
        <a:srgbClr val="909090"/>
      </a:folHlink>
    </a:clrScheme>
    <a:fontScheme name="Шаблон оформления с слайдом-оглавлением 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lnDef>
  </a:objectDefaults>
  <a:extraClrSchemeLst>
    <a:extraClrScheme>
      <a:clrScheme name="Шаблон оформления с слайдом-оглавлением  1">
        <a:dk1>
          <a:srgbClr val="464646"/>
        </a:dk1>
        <a:lt1>
          <a:srgbClr val="FFFFFF"/>
        </a:lt1>
        <a:dk2>
          <a:srgbClr val="000000"/>
        </a:dk2>
        <a:lt2>
          <a:srgbClr val="808080"/>
        </a:lt2>
        <a:accent1>
          <a:srgbClr val="F15D5F"/>
        </a:accent1>
        <a:accent2>
          <a:srgbClr val="333399"/>
        </a:accent2>
        <a:accent3>
          <a:srgbClr val="FFFFFF"/>
        </a:accent3>
        <a:accent4>
          <a:srgbClr val="3A3A3A"/>
        </a:accent4>
        <a:accent5>
          <a:srgbClr val="F7B6B6"/>
        </a:accent5>
        <a:accent6>
          <a:srgbClr val="2D2D8A"/>
        </a:accent6>
        <a:hlink>
          <a:srgbClr val="F15D5F"/>
        </a:hlink>
        <a:folHlink>
          <a:srgbClr val="909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Презентация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ermal">
  <a:themeElements>
    <a:clrScheme name="Другая 3">
      <a:dk1>
        <a:srgbClr val="2B5258"/>
      </a:dk1>
      <a:lt1>
        <a:sysClr val="window" lastClr="FFFFFF"/>
      </a:lt1>
      <a:dk2>
        <a:srgbClr val="417B84"/>
      </a:dk2>
      <a:lt2>
        <a:srgbClr val="ACCBF9"/>
      </a:lt2>
      <a:accent1>
        <a:srgbClr val="66A9B4"/>
      </a:accent1>
      <a:accent2>
        <a:srgbClr val="99C6CD"/>
      </a:accent2>
      <a:accent3>
        <a:srgbClr val="305C63"/>
      </a:accent3>
      <a:accent4>
        <a:srgbClr val="9BC7CE"/>
      </a:accent4>
      <a:accent5>
        <a:srgbClr val="5AA2AE"/>
      </a:accent5>
      <a:accent6>
        <a:srgbClr val="7F8FA9"/>
      </a:accent6>
      <a:hlink>
        <a:srgbClr val="224F76"/>
      </a:hlink>
      <a:folHlink>
        <a:srgbClr val="3EBBF0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1073</TotalTime>
  <Words>4496</Words>
  <Application>Microsoft Office PowerPoint</Application>
  <PresentationFormat>Экран (4:3)</PresentationFormat>
  <Paragraphs>279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39</vt:i4>
      </vt:variant>
    </vt:vector>
  </HeadingPairs>
  <TitlesOfParts>
    <vt:vector size="46" baseType="lpstr">
      <vt:lpstr>Тема3</vt:lpstr>
      <vt:lpstr>Шаблон оформления с слайдом-оглавлением </vt:lpstr>
      <vt:lpstr>Презентация4</vt:lpstr>
      <vt:lpstr>1_Тема3</vt:lpstr>
      <vt:lpstr>1_Шаблон оформления с слайдом-оглавлением </vt:lpstr>
      <vt:lpstr>1_Презентация4</vt:lpstr>
      <vt:lpstr>Thermal</vt:lpstr>
      <vt:lpstr>«Управление образовательной организацией в соответствии с требованиями законодательства» </vt:lpstr>
      <vt:lpstr>Презентация PowerPoint</vt:lpstr>
      <vt:lpstr>Кодекс Российской Федерации об административных правонарушениях </vt:lpstr>
      <vt:lpstr>                 Кодекс Российской Федерации об административных правонарушениях </vt:lpstr>
      <vt:lpstr>Презентация PowerPoint</vt:lpstr>
      <vt:lpstr>  Кодекс Российской Федерации об административных правонарушениях </vt:lpstr>
      <vt:lpstr>Кодекс Российской Федерации об административных правонарушениях </vt:lpstr>
      <vt:lpstr>Кодекс Российской Федерации об административных правонарушениях </vt:lpstr>
      <vt:lpstr>Кодекс Российской Федерации об административных правонарушениях </vt:lpstr>
      <vt:lpstr>     Постановление Правительства РФ от 18.09.2020 №1490 «О лицензировании образовательной деятельности</vt:lpstr>
      <vt:lpstr>Презентация PowerPoint</vt:lpstr>
      <vt:lpstr>Приказ Рособрнадзора от 30.06.2020 № 710 Об утверждении Административного регламента осуществления органами государственной власти субъектов Российской Федерации, осуществляющими переданные полномочия Российской Федерации в сфере образования, федерального государственного надзора в сфере образования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2.Проведение самообследования, обеспечение функционирования внутренней системы оценки качества образования   </vt:lpstr>
      <vt:lpstr>Презентация PowerPoint</vt:lpstr>
      <vt:lpstr>Презентация PowerPoint</vt:lpstr>
      <vt:lpstr>6. Организация и осуществление обучения по основным и дополнительным общеобразовательным программам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Изменения нормативной правовой базы сферы образования </vt:lpstr>
      <vt:lpstr> Нарушения обязательных требований, выявляемые в ходе контрольно-надзорных мероприятий, проведенных Минобрнауки НСО в 2019 -2020 годах  </vt:lpstr>
      <vt:lpstr>Презентация PowerPoint</vt:lpstr>
      <vt:lpstr>Нарушения обязательных требований, выявляемые в ходе контрольно-надзорных мероприятий, проведенных Минобрнауки НСО в 2019 -2020 годах</vt:lpstr>
      <vt:lpstr>Нарушения обязательных требований, выявляемые в ходе контрольно-надзорных мероприятий, проведенных Минобрнауки НСО в 2019 -2020 годах </vt:lpstr>
      <vt:lpstr> Нарушения обязательных требований, выявляемые в ходе контрольно-надзорных мероприятий, проведенных Минобрнауки НСО в 2019 -2020 годах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 типичных ошибках в организации и осуществлении образовательной деятельности»</dc:title>
  <dc:creator>Сысалова Ольга Филипповна</dc:creator>
  <cp:lastModifiedBy>Курбасова Татьяна Павловна</cp:lastModifiedBy>
  <cp:revision>57</cp:revision>
  <dcterms:created xsi:type="dcterms:W3CDTF">2015-12-22T08:50:12Z</dcterms:created>
  <dcterms:modified xsi:type="dcterms:W3CDTF">2021-01-28T04:23:50Z</dcterms:modified>
</cp:coreProperties>
</file>