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2" r:id="rId2"/>
    <p:sldMasterId id="2147483724" r:id="rId3"/>
    <p:sldMasterId id="2147483736" r:id="rId4"/>
  </p:sldMasterIdLst>
  <p:notesMasterIdLst>
    <p:notesMasterId r:id="rId41"/>
  </p:notesMasterIdLst>
  <p:sldIdLst>
    <p:sldId id="256" r:id="rId5"/>
    <p:sldId id="447" r:id="rId6"/>
    <p:sldId id="446" r:id="rId7"/>
    <p:sldId id="521" r:id="rId8"/>
    <p:sldId id="522" r:id="rId9"/>
    <p:sldId id="518" r:id="rId10"/>
    <p:sldId id="556" r:id="rId11"/>
    <p:sldId id="523" r:id="rId12"/>
    <p:sldId id="524" r:id="rId13"/>
    <p:sldId id="291" r:id="rId14"/>
    <p:sldId id="500" r:id="rId15"/>
    <p:sldId id="501" r:id="rId16"/>
    <p:sldId id="502" r:id="rId17"/>
    <p:sldId id="510" r:id="rId18"/>
    <p:sldId id="538" r:id="rId19"/>
    <p:sldId id="360" r:id="rId20"/>
    <p:sldId id="543" r:id="rId21"/>
    <p:sldId id="525" r:id="rId22"/>
    <p:sldId id="443" r:id="rId23"/>
    <p:sldId id="544" r:id="rId24"/>
    <p:sldId id="541" r:id="rId25"/>
    <p:sldId id="542" r:id="rId26"/>
    <p:sldId id="539" r:id="rId27"/>
    <p:sldId id="491" r:id="rId28"/>
    <p:sldId id="509" r:id="rId29"/>
    <p:sldId id="268" r:id="rId30"/>
    <p:sldId id="473" r:id="rId31"/>
    <p:sldId id="269" r:id="rId32"/>
    <p:sldId id="527" r:id="rId33"/>
    <p:sldId id="540" r:id="rId34"/>
    <p:sldId id="475" r:id="rId35"/>
    <p:sldId id="537" r:id="rId36"/>
    <p:sldId id="408" r:id="rId37"/>
    <p:sldId id="515" r:id="rId38"/>
    <p:sldId id="481" r:id="rId39"/>
    <p:sldId id="33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kq81IQzFhuDIvWB46wTNQ==" hashData="PsPRXam1KyNVgfDZkLzxYFYN9lQmvoY3gA3uQbONa1guKIh3obPPAxKJe7PZ81nnMi8jlj9VEVJG2f98FTv1f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F6"/>
    <a:srgbClr val="333399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 autoAdjust="0"/>
    <p:restoredTop sz="94660"/>
  </p:normalViewPr>
  <p:slideViewPr>
    <p:cSldViewPr>
      <p:cViewPr varScale="1">
        <p:scale>
          <a:sx n="84" d="100"/>
          <a:sy n="84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ADEA2-2588-4353-962B-AB32417E6C0B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3BD3-6F96-4CFD-A189-494AB63D0E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>
            <a:extLst>
              <a:ext uri="{FF2B5EF4-FFF2-40B4-BE49-F238E27FC236}">
                <a16:creationId xmlns:a16="http://schemas.microsoft.com/office/drawing/2014/main" id="{B69D7EA2-7E6E-45E9-9115-EC6BEBBA62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>
            <a:extLst>
              <a:ext uri="{FF2B5EF4-FFF2-40B4-BE49-F238E27FC236}">
                <a16:creationId xmlns:a16="http://schemas.microsoft.com/office/drawing/2014/main" id="{C966C889-A5FA-4920-B080-CC7587C973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62B8E1-E6A8-44DE-88A5-A335830242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10AAF8-D191-4AD5-8BEA-83049F77F127}" type="slidenum">
              <a:rPr lang="ru-RU" altLang="ru-RU">
                <a:latin typeface="Calibri" panose="020F0502020204030204" pitchFamily="34" charset="0"/>
              </a:rPr>
              <a:pPr eaLnBrk="1" hangingPunct="1"/>
              <a:t>24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9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601B-4FB0-45F5-BF01-8B0C591B41C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3BE-C7BB-4CB0-A5C9-BBAD6B34E9A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6D96-1375-4AAB-8384-969CEABFFCC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id="{F52E9FAD-F295-4BE1-958E-1DC7DAC2AEBC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6E917348-7E5C-401F-BC0A-A5BB9B36B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Arial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C42903C2-CCC7-4BAA-A37B-A686AB400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1E45CD21-3CDF-495D-8A1E-E7F03E3AC97A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>
            <a:extLst>
              <a:ext uri="{FF2B5EF4-FFF2-40B4-BE49-F238E27FC236}">
                <a16:creationId xmlns:a16="http://schemas.microsoft.com/office/drawing/2014/main" id="{8E2722CB-4442-496F-8764-7A27B246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7761E6-C32D-49ED-A321-0A1FDE1D7D60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12" name="Нижний колонтитул 18">
            <a:extLst>
              <a:ext uri="{FF2B5EF4-FFF2-40B4-BE49-F238E27FC236}">
                <a16:creationId xmlns:a16="http://schemas.microsoft.com/office/drawing/2014/main" id="{ED710225-61CC-4716-B60E-4824FF77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>
            <a:extLst>
              <a:ext uri="{FF2B5EF4-FFF2-40B4-BE49-F238E27FC236}">
                <a16:creationId xmlns:a16="http://schemas.microsoft.com/office/drawing/2014/main" id="{914ABF05-B9C1-4ABF-96C2-A419AF7F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91F3CA-61CC-4F7B-9426-FFF2EA7972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226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9D95-7C1D-4B40-902D-33E748EC839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F6364-543B-41BA-9172-A3A061734770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02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>
            <a:extLst>
              <a:ext uri="{FF2B5EF4-FFF2-40B4-BE49-F238E27FC236}">
                <a16:creationId xmlns:a16="http://schemas.microsoft.com/office/drawing/2014/main" id="{86AE9BC1-69D0-44F2-8FE0-EB46816952A0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>
            <a:extLst>
              <a:ext uri="{FF2B5EF4-FFF2-40B4-BE49-F238E27FC236}">
                <a16:creationId xmlns:a16="http://schemas.microsoft.com/office/drawing/2014/main" id="{FEC9F5AB-DB1D-4D93-A106-C4A758F4EDCB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C5CAFC99-4E18-446E-BEFC-C1DFB203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EE702-CB27-4A20-908B-E3C41AD4FB18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56F39970-4BB5-44A5-8346-491A2595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62BF02DA-D434-4CBE-B1A4-C0578A93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F441C-E624-43BC-A0BE-316588ACC4D9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82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E02CCB-58C9-4DA1-835C-A49C8DEB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AA702B-D1E8-4837-AD3B-9893BD3114A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F3A855-FD3B-4A5F-99BA-ED4DD53E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8D004-A4D1-459B-9F53-88A5EFAB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EE81-1F04-4DF8-81F9-F34291D3284A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99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8E90B1-916C-4437-8286-5C8FB69A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3F2119-46F7-4E55-85F9-3A34E4DD3F3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BE1F6E-9B58-488A-9311-BE91AC9F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2F298A-D67A-44C5-B403-88E4B009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96D5C-2470-450D-82BB-E6822E23EF1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95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9957C7-6055-4894-BB13-B41F2961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464A8-C4FC-4594-AB02-5310B2C65A8A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A7F8CA-2B5B-4F49-8731-0E7A8880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E0C8F6-8853-4DC5-B400-8963E6E1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1615-65DE-454B-8D09-BF8BEC46039A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4702-9F19-414E-9855-13F4AED27A6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F909B-31D7-41E0-B2BF-0BBDCAAD74F4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11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ADC5-28E0-4242-9632-D52526F6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99080E-B6DB-4A19-9B6C-2E67976F1C5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A664E6-1017-41B5-AB13-216851DB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62E020-9E73-49A6-AF27-15D6E62E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F9DEA-06A1-41C1-B7BA-0F5B9F0BADB4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01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2919-08F3-45D6-B1A3-D222A886F86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C4D0D5F0-825E-4A5F-9A39-41767171BCF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hangingPunct="0"/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A20EAA55-B135-4662-BAB7-F8FA7583131A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05D9C37-C8E0-46C4-B959-030510B75CA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>
            <a:extLst>
              <a:ext uri="{FF2B5EF4-FFF2-40B4-BE49-F238E27FC236}">
                <a16:creationId xmlns:a16="http://schemas.microsoft.com/office/drawing/2014/main" id="{7553746B-4930-4FC4-B01F-0C2EB38F2B11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>
            <a:extLst>
              <a:ext uri="{FF2B5EF4-FFF2-40B4-BE49-F238E27FC236}">
                <a16:creationId xmlns:a16="http://schemas.microsoft.com/office/drawing/2014/main" id="{D37800C4-08E9-4F55-AF37-B8E2B20A901B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>
            <a:extLst>
              <a:ext uri="{FF2B5EF4-FFF2-40B4-BE49-F238E27FC236}">
                <a16:creationId xmlns:a16="http://schemas.microsoft.com/office/drawing/2014/main" id="{7F711E73-9723-4CC0-9B39-84D7452E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00546D-A61A-4308-BFB9-392AC10FDF9B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>
            <a:extLst>
              <a:ext uri="{FF2B5EF4-FFF2-40B4-BE49-F238E27FC236}">
                <a16:creationId xmlns:a16="http://schemas.microsoft.com/office/drawing/2014/main" id="{B0B597AF-4767-4C44-BAF7-ABB2B151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>
            <a:extLst>
              <a:ext uri="{FF2B5EF4-FFF2-40B4-BE49-F238E27FC236}">
                <a16:creationId xmlns:a16="http://schemas.microsoft.com/office/drawing/2014/main" id="{5CA4E991-7A25-4EA9-99E7-88605325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24F17-9E83-4818-8A73-DA62E6B8FE06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27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EB94-E587-4360-86FF-38650C18A63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5901F-9B4E-45C7-AB6D-7AFADC5BFA30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51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C227B-EA0F-44BC-A4E2-D7E14B59CC63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0F3D5-7251-4631-B012-491BF6F2CABE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64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Arial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181C3D-896E-4337-A007-7B01252BBA49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C3E07E-AF57-425D-8FD4-450AD176D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87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6A11-F271-4E95-B0B6-CA552DA149FE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7A2A-8BC6-4C17-87E9-33D90785D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50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4E8791F-8E9C-4F02-840D-D94C58DEE581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215C155-588E-4A05-9891-1D3832D37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90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44B9999-1AD6-42CC-B0EE-5F22A83F9B75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440362E-6080-4CAE-B675-7BFC17241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87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9D79B7-974A-42DD-8921-499509B4C496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E29EC8-06FC-4F48-B09D-D09CE0D58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84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ABAC412-DA5F-4DDF-85DD-217426261837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96EF8E6-EC84-4580-AE11-75C634DCC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5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8AE9-2511-4A70-B1A7-D1B4407EAE03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ACA1-802F-49CC-87B9-447207742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360D-56AE-4007-8B0E-BD3676149A4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E2A945-B29C-41C3-B971-1DFF85C43A57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1F2D99-89D4-4DA1-833C-7851DCDB3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96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6F4A7FB-FBA6-49C5-91F1-7B9ACCD2885C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76C154D4-8DCE-4904-9DCB-3F8C398A9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4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1E4B-8424-44BA-9DE9-44948F0A6371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3086-55C6-4B6E-88D8-5FEA0E846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91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7F08-7722-44D5-A985-301C247548FA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32AE-DD71-4A37-BA4A-EBE0DF6AC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56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Arial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C44138-5EF7-4343-B661-DF5024837A85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E28032-9756-4F69-9263-3EA27D259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571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0FF47-41FF-455C-9970-A437FBD4F65C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8C72-90ED-43B8-B9D5-FF23422A9A2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351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40907-D0E7-4D34-B3B0-569B6C8A68A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68C26-E64B-499C-B25C-1648091C160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86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C28BF3-7484-482D-AABA-014E22A33285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33B115-8276-416B-8D49-BBA63FEB3DD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28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45900B-3BCC-4163-A42A-74A74F54B3A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4EE859-2E50-4D0E-B1AD-2CAD212DAA5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40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B74C16-EA48-42A0-ABF3-CC05183BA7B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9F1C3C-6477-43AD-A081-46523F926EA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5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B649-62F5-49B5-B154-88C9BE86666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481A-886A-48EB-B604-60AC4386E5AA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6927-18D7-4622-B0AB-1721404B05C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036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77DC9-5EF5-401C-BDDC-EADAB714F87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2200CA-2490-42A1-8297-63F6ED9C743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11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C1A50D-46A0-43B1-9223-FB40668E781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D64ABC-EE36-43B6-8AFD-D22ACABA56A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02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5D0D-13F4-49F1-BCD6-E10773E99E8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4F25-98D7-40D1-BF21-5DCDAD354D6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421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347D-5899-481E-9720-A47C59D43ABC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ACAA-AFB6-4B08-99A4-D10AD061BFC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17-DCE0-4294-BE93-479BB3C29CB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5A01-27A5-42FA-A25A-214EB655DE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752F-9E9F-4889-B1F6-105EC5950B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EC19-B9D8-420C-A9CF-D1233123FF1C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C901B-8DD9-436F-B091-9BD4D26AC912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D299B7-28EB-41A7-B101-1E9681EC4873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>
            <a:extLst>
              <a:ext uri="{FF2B5EF4-FFF2-40B4-BE49-F238E27FC236}">
                <a16:creationId xmlns:a16="http://schemas.microsoft.com/office/drawing/2014/main" id="{27D585FB-9EB3-49D1-A35E-9FA79ECE0E3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hangingPunct="0"/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C8F5DBA5-D2CD-4970-8668-6C8496C202D6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405175B-1CA8-44DE-8524-060A602C57D1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A8D1CEB-3ED0-429A-A127-D7551E80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3AC0EB10-FC0C-442B-8B7D-17BCBE84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8B42A1-D5AE-49CB-9F36-A138A2AF3E7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38E6F755-EBE1-46DA-9F32-864094B18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DC5A0B80-9DB9-46CB-BA08-EFFD55310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5EC1E8C2-CF0D-4746-BF40-0168ECEEC185}" type="slidenum">
              <a:rPr lang="ru-RU" altLang="ru-RU" smtClean="0">
                <a:solidFill>
                  <a:prstClr val="black"/>
                </a:solidFill>
                <a:cs typeface="Arial" pitchFamily="34" charset="0"/>
              </a:rPr>
              <a:pPr/>
              <a:t>‹#›</a:t>
            </a:fld>
            <a:endParaRPr lang="ru-RU" altLang="ru-RU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7171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B1BA3D0-1B52-4C34-A27F-96576446F309}" type="datetimeFigureOut">
              <a:rPr lang="ru-RU"/>
              <a:pPr>
                <a:defRPr/>
              </a:pPr>
              <a:t>27-01-2021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38E84C5-6700-44F4-8541-5052469A5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6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7490CF-75A4-4EFF-AB39-D04CD9F03F4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27-01-2021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3406C2F-99B1-4AC4-8DA7-72BBE923576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8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72116730/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084" y="2348880"/>
            <a:ext cx="7543800" cy="1862063"/>
          </a:xfrm>
        </p:spPr>
        <p:txBody>
          <a:bodyPr/>
          <a:lstStyle/>
          <a:p>
            <a:pPr algn="ctr"/>
            <a:r>
              <a:rPr lang="ru-RU" altLang="ru-RU" sz="3200" b="1" i="1" kern="0" spc="0" dirty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</a:t>
            </a:r>
            <a:r>
              <a:rPr lang="ru-RU" altLang="ru-RU" sz="3200" b="1" i="1" kern="0" spc="0" dirty="0" smtClean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(семинар-совещание)</a:t>
            </a:r>
            <a:r>
              <a:rPr lang="ru-RU" altLang="ru-RU" sz="3200" b="1" i="1" kern="0" spc="0" dirty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i="1" kern="0" spc="0" dirty="0">
                <a:solidFill>
                  <a:srgbClr val="33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5157192"/>
            <a:ext cx="6461760" cy="1066800"/>
          </a:xfrm>
        </p:spPr>
        <p:txBody>
          <a:bodyPr>
            <a:normAutofit lnSpcReduction="10000"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Гердт Оксана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  <a:p>
            <a:endParaRPr lang="ru-RU" alt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"/>
            <a:ext cx="3384376" cy="17160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1">
            <a:extLst>
              <a:ext uri="{FF2B5EF4-FFF2-40B4-BE49-F238E27FC236}">
                <a16:creationId xmlns:a16="http://schemas.microsoft.com/office/drawing/2014/main" id="{88BB1AF1-962D-49EE-82E8-C8E9DF62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2419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endParaRPr lang="ru-RU" altLang="ja-JP" sz="1000" dirty="0">
              <a:solidFill>
                <a:srgbClr val="423030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План внеурочной деятельности  </a:t>
            </a:r>
            <a:r>
              <a:rPr lang="ru-RU" altLang="ru-RU" sz="1800" b="1" u="sng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обеспечивает учет индивидуальных </a:t>
            </a:r>
            <a:r>
              <a:rPr lang="ru-RU" altLang="ru-RU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особенностей и потребностей обучающихся через организацию внеурочной деятельности.</a:t>
            </a:r>
            <a:endParaRPr lang="ru-RU" altLang="ja-JP" sz="1800" b="1" u="sng" dirty="0">
              <a:solidFill>
                <a:srgbClr val="423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u="sng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</a:t>
            </a:r>
            <a:r>
              <a:rPr lang="ru-RU" altLang="ja-JP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: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 и структуру направления внеурочной деятельности,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формы организации внеурочной деятельности,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ru-RU" altLang="ja-JP" sz="1800" dirty="0">
                <a:solidFill>
                  <a:srgbClr val="423030"/>
                </a:solidFill>
                <a:cs typeface="Arial" panose="020B0604020202020204" pitchFamily="34" charset="0"/>
              </a:rPr>
              <a:t>- </a:t>
            </a:r>
            <a:r>
              <a:rPr lang="ru-RU" altLang="ja-JP" sz="1800" dirty="0">
                <a:solidFill>
                  <a:srgbClr val="42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внеурочной деятельности на уровне основного общего образования с учетом интересов обучающихся и возможностей организации .</a:t>
            </a:r>
          </a:p>
          <a:p>
            <a:pPr marL="0" indent="0" eaLnBrk="1" hangingPunct="1"/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DBD7CE5-6F18-4E5F-B82E-BF3BFF3B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96B7CB9-81EE-48D9-A9EE-1DE85D6DF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819491"/>
              </p:ext>
            </p:extLst>
          </p:nvPr>
        </p:nvGraphicFramePr>
        <p:xfrm>
          <a:off x="251520" y="3350159"/>
          <a:ext cx="8064896" cy="336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5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  на уровне общего образования</a:t>
                      </a: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НОО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ООО</a:t>
                      </a: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ФГОС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</a:rPr>
                        <a:t>СОО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О</a:t>
                      </a:r>
                      <a:r>
                        <a:rPr kumimoji="0" lang="ru-RU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бъ</a:t>
                      </a:r>
                      <a:r>
                        <a:rPr kumimoji="0" lang="ru-RU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ем внеурочной деятельности на </a:t>
                      </a:r>
                      <a:r>
                        <a:rPr kumimoji="0" lang="ru-RU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уровне </a:t>
                      </a:r>
                      <a:r>
                        <a:rPr kumimoji="0" lang="ru-RU" altLang="ja-JP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303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(в неделю)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42303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1350 часов за 4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года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(до 10 час.)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ФГОС ОВЗ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Приказы № 1598,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№ 1598 (ОУ)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 учетом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коррекционно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–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развивающ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. обл.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1750 за пять лет обучения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(до 10 час.)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700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(до 10 час.)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673" marB="4567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423CF03C-91D0-4D7A-997E-E7F784E35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7359"/>
              </p:ext>
            </p:extLst>
          </p:nvPr>
        </p:nvGraphicFramePr>
        <p:xfrm>
          <a:off x="179388" y="1268760"/>
          <a:ext cx="8281044" cy="553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0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865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ФГОС НОО ОВЗ приказ от 19.12.14 № 1598 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(с 1.09.16 г.)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П. 2.9.3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Все остальные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ФГОС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УО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приказ 19.12.14 № 1599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(с 1.09.16 г.)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П.2.9.3.</a:t>
                      </a: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87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структуру УП входят: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рамках реализуемого стандарта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структуру УП входят:</a:t>
                      </a: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15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предметные области</a:t>
                      </a: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предметные области</a:t>
                      </a: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879">
                <a:tc>
                  <a:txBody>
                    <a:bodyPr/>
                    <a:lstStyle/>
                    <a:p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развивающая область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развивающая область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15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ВД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ВД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7013BC0-BA6E-49DC-A177-B3157A512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учебного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плана НОО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1DF5C21A-CDAF-49C1-A8F9-373A54A5C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253025"/>
              </p:ext>
            </p:extLst>
          </p:nvPr>
        </p:nvGraphicFramePr>
        <p:xfrm>
          <a:off x="250824" y="1481138"/>
          <a:ext cx="8209608" cy="518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806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2.4.2.3286 -15 </a:t>
                      </a:r>
                    </a:p>
                    <a:p>
                      <a:pPr algn="ctr"/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П.  8.4. </a:t>
                      </a:r>
                    </a:p>
                    <a:p>
                      <a:pPr algn="ctr"/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(ОВЗ)</a:t>
                      </a: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2.4.2.2821-10 </a:t>
                      </a:r>
                    </a:p>
                    <a:p>
                      <a:pPr algn="ctr"/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П.  10.5</a:t>
                      </a:r>
                    </a:p>
                    <a:p>
                      <a:pPr algn="ctr"/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(для всех остальных)</a:t>
                      </a:r>
                    </a:p>
                    <a:p>
                      <a:pPr algn="ctr"/>
                      <a:r>
                        <a:rPr lang="ru-RU" sz="3200" dirty="0" smtClean="0"/>
                        <a:t>  1- 11 </a:t>
                      </a:r>
                      <a:r>
                        <a:rPr lang="ru-RU" sz="3200" dirty="0" err="1" smtClean="0"/>
                        <a:t>кл</a:t>
                      </a:r>
                      <a:r>
                        <a:rPr lang="ru-RU" sz="3200" dirty="0" smtClean="0"/>
                        <a:t>.</a:t>
                      </a:r>
                      <a:endParaRPr lang="ru-RU" sz="3200" dirty="0"/>
                    </a:p>
                  </a:txBody>
                  <a:tcPr marL="91455" marR="91455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676">
                <a:tc>
                  <a:txBody>
                    <a:bodyPr/>
                    <a:lstStyle/>
                    <a:p>
                      <a:r>
                        <a:rPr lang="ru-RU" sz="3200" dirty="0" err="1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– развивающая область – не менее 5 час.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 ВД – до 10 час.</a:t>
                      </a:r>
                    </a:p>
                  </a:txBody>
                  <a:tcPr marL="91455" marR="91455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4484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ВД – до 5 час.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FA2B01A-D226-43E5-9823-C6F0270E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itchFamily="18" charset="0"/>
              </a:rPr>
              <a:t>Количество часов на ВД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61B527FD-38AF-45B7-97C5-A6E1BFA389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491602"/>
              </p:ext>
            </p:extLst>
          </p:nvPr>
        </p:nvGraphicFramePr>
        <p:xfrm>
          <a:off x="250825" y="1481138"/>
          <a:ext cx="8203857" cy="518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39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ФГОС НОО ОВЗ приказ № 1598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УО</a:t>
                      </a:r>
                    </a:p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приказ № 1599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НОО</a:t>
                      </a:r>
                    </a:p>
                    <a:p>
                      <a:pPr algn="ctr"/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ФГОС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ООО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СОО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764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864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Нравственное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Нравственное 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Духовно - нравственное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96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 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Познавательное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6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 Общекультурное 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1764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Вариант 2 (5 направлений)</a:t>
                      </a: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5. Социально - эмоциональное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Общекульткрное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5126E81-6243-42D3-A875-5AC7594C5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Направления ВД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см. приложение к ФГОС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04C37723-9F76-4058-8DB3-E0CD3CD74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884644"/>
              </p:ext>
            </p:extLst>
          </p:nvPr>
        </p:nvGraphicFramePr>
        <p:xfrm>
          <a:off x="250825" y="1484313"/>
          <a:ext cx="8209608" cy="539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Варианты 1.1, 1.2</a:t>
                      </a: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Время реализации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Варианты 1.3, 1.4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Время реализации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64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55" marR="91455" marT="45728" marB="45728"/>
                </a:tc>
                <a:tc rowSpan="2">
                  <a:txBody>
                    <a:bodyPr/>
                    <a:lstStyle/>
                    <a:p>
                      <a:r>
                        <a:rPr lang="ru-RU" sz="2000" b="1" u="sng" dirty="0">
                          <a:latin typeface="Times New Roman" pitchFamily="18" charset="0"/>
                          <a:cs typeface="Times New Roman" pitchFamily="18" charset="0"/>
                        </a:rPr>
                        <a:t>Вар. 1.1.</a:t>
                      </a: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1-4 класс -  до 1350 час.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 Спортивно - оздоровительное</a:t>
                      </a:r>
                    </a:p>
                  </a:txBody>
                  <a:tcPr marL="91455" marR="91455" marT="45728" marB="45728"/>
                </a:tc>
                <a:tc rowSpan="5">
                  <a:txBody>
                    <a:bodyPr/>
                    <a:lstStyle/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составляет не менее 1680 часов и не более 2380 часов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 учетом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обл.)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6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Духовно - нравственное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2. Нравственное 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9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</a:t>
                      </a:r>
                    </a:p>
                  </a:txBody>
                  <a:tcPr marL="91455" marR="91455" marT="45728" marB="45728"/>
                </a:tc>
                <a:tc rowSpan="3">
                  <a:txBody>
                    <a:bodyPr/>
                    <a:lstStyle/>
                    <a:p>
                      <a:r>
                        <a:rPr kumimoji="0" lang="ru-RU" sz="2000" b="1" u="sng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Вар. 1.2</a:t>
                      </a:r>
                    </a:p>
                    <a:p>
                      <a:r>
                        <a:rPr kumimoji="0" lang="ru-RU" sz="2000" b="0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1-5 класс -</a:t>
                      </a:r>
                    </a:p>
                    <a:p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1680 часов и не более 2380 часов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 учетом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обл.)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3. Социальное 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01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Общеинтеллектуал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82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Общекульткрное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28" marB="4572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136B42D-FF34-43D6-A6EF-1BC76D3B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ВД для глухих обучающихся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(пр. № 1598)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51892"/>
              </p:ext>
            </p:extLst>
          </p:nvPr>
        </p:nvGraphicFramePr>
        <p:xfrm>
          <a:off x="467544" y="1401782"/>
          <a:ext cx="7620000" cy="299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24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 индивидуального учебного плана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формируемая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участниками образовательных отношений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0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(коррекционная  область)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39552" y="5085184"/>
            <a:ext cx="7488832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пунктами ФГОС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0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48BAD375-9349-4A09-AF4A-62DF8C8A90F3}"/>
              </a:ext>
            </a:extLst>
          </p:cNvPr>
          <p:cNvSpPr/>
          <p:nvPr/>
        </p:nvSpPr>
        <p:spPr>
          <a:xfrm>
            <a:off x="1042988" y="404813"/>
            <a:ext cx="7345362" cy="62642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«разводить»  понятия  «внеурочная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деятельность»  и  «дополнительное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детей»</a:t>
            </a: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Дополнительное  образование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18457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Приказ Министерства просвещения РФ от 9 ноября 2018 г. N 196 "Об утверждении Порядка организации и осуществления образовательной деятельности по дополнительным общеобразовательным программам" </a:t>
            </a:r>
            <a:endParaRPr lang="ru-RU" sz="2400" b="1" dirty="0" smtClean="0">
              <a:solidFill>
                <a:srgbClr val="000000"/>
              </a:solidFill>
              <a:latin typeface="Times New Roman CYR"/>
              <a:ea typeface="Times New Roman"/>
              <a:cs typeface="Times New Roman"/>
              <a:hlinkClick r:id="rId2"/>
            </a:endParaRPr>
          </a:p>
          <a:p>
            <a:pPr marL="114300" indent="0" algn="ctr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с изменениями и </a:t>
            </a:r>
            <a:r>
              <a:rPr lang="ru-RU" sz="2400" b="1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  <a:hlinkClick r:id="rId2"/>
              </a:rPr>
              <a:t>дополнениями от 30.10.2020)</a:t>
            </a:r>
            <a:endParaRPr lang="ru-RU" sz="2400" b="1" dirty="0" smtClean="0">
              <a:solidFill>
                <a:srgbClr val="000000"/>
              </a:solidFill>
              <a:latin typeface="Times New Roman CYR"/>
              <a:ea typeface="Times New Roman"/>
              <a:cs typeface="Times New Roman"/>
            </a:endParaRPr>
          </a:p>
          <a:p>
            <a:pPr marL="11430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П.14 ст.2 ФЗ № 273-ФЗ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2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222908"/>
              </p:ext>
            </p:extLst>
          </p:nvPr>
        </p:nvGraphicFramePr>
        <p:xfrm>
          <a:off x="179512" y="1481138"/>
          <a:ext cx="8208912" cy="5201830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5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Внеурочная деятельность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Дополнительное образование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36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1.«…Внеурочная деятельность организуется по </a:t>
                      </a:r>
                      <a:r>
                        <a:rPr kumimoji="0" lang="ru-RU" alt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направлениям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развития личности (спортивно-оздоровительное, духовно-нравственное, социальное,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общеинтеллектуальное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общекультурное)…»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Внеурочная деятельность в рамках реализации ФГОС НОО  </a:t>
                      </a:r>
                      <a:r>
                        <a:rPr kumimoji="0" lang="ru-RU" alt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направлена на достижение планируемых результатов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освоения основной образовательной программы.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«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образовательные </a:t>
                      </a:r>
                      <a:r>
                        <a:rPr kumimoji="0" lang="ru-RU" alt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могут быть различной направленности: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художественной, научно-технической, эколого-биологической, физкультурно-спортивной, туристско-краеведческой, социально-педагогической, военно-патриотической и другой»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143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 CYR"/>
                          <a:ea typeface="Times New Roman"/>
                          <a:cs typeface="+mn-cs"/>
                        </a:rPr>
                        <a:t>     Содержание дополнительных общеразвивающих программ и сроки обучения по ним определяются образовательной программой.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chemeClr val="accent2"/>
                </a:solidFill>
              </a:rPr>
              <a:t>Различия внеурочной деятельности от дополнительного образования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ъект 1">
            <a:extLst>
              <a:ext uri="{FF2B5EF4-FFF2-40B4-BE49-F238E27FC236}">
                <a16:creationId xmlns:a16="http://schemas.microsoft.com/office/drawing/2014/main" id="{05B7E1E6-13AF-4D37-B798-36177C72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7931224" cy="4823817"/>
          </a:xfrm>
        </p:spPr>
        <p:txBody>
          <a:bodyPr>
            <a:normAutofit/>
          </a:bodyPr>
          <a:lstStyle/>
          <a:p>
            <a:pPr indent="323850" algn="just">
              <a:lnSpc>
                <a:spcPct val="115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предоставляются академические права на </a:t>
            </a: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 организацией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образовательную деятельность, в установленном ею порядке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(ЛА в ОУ</a:t>
            </a:r>
            <a:r>
              <a:rPr lang="ru-RU" alt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323850" algn="just">
              <a:lnSpc>
                <a:spcPct val="115000"/>
              </a:lnSpc>
            </a:pP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№ 845/ </a:t>
            </a:r>
            <a:r>
              <a:rPr lang="ru-RU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Минпросвещение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оссии от 30 июля 2020 № 369 «Об утверждении Порядка зачеты ….» </a:t>
            </a:r>
            <a:r>
              <a:rPr lang="ru-RU" alt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(начало </a:t>
            </a:r>
            <a:r>
              <a:rPr lang="ru-RU" altLang="ru-RU" sz="20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</a:t>
            </a:r>
            <a:r>
              <a:rPr lang="ru-RU" alt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риказа с 8 сентября 2020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 indent="323850" algn="just">
              <a:lnSpc>
                <a:spcPct val="115000"/>
              </a:lnSpc>
            </a:pPr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23850" algn="just">
              <a:lnSpc>
                <a:spcPct val="115000"/>
              </a:lnSpc>
            </a:pP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23850"/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021732-BB81-4D2E-863E-D9C76ADC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П. 7 ч.1 ст. 34  ФЗ № 273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ФЗ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(см.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01.09.2020)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8D75C-D9DD-4B1A-87F3-84A96EA0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E2A7C-166F-43F4-8F4B-EC12E4D5F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040560"/>
          </a:xfrm>
        </p:spPr>
        <p:txBody>
          <a:bodyPr>
            <a:normAutofit fontScale="25000" lnSpcReduction="20000"/>
          </a:bodyPr>
          <a:lstStyle/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 (с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  ФГОС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(с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  ФГОС СОО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доп.) 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 ФГОС НОО ОВЗ 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ФГОС УО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2.4.2.2821-10 (с изм.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доп.)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 СанПиН ОВЗ </a:t>
            </a:r>
            <a:r>
              <a:rPr lang="ru-RU" sz="7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2.4.2.3286-15 (ОВЗ)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Минобрнауки России от 18.08.2017 № 09-1672 «О направлении методических рекомендации по уточнению понятия и содержания внеурочной деятельности в рамках реализации основных образовательных программ, в том числе в части проектной деятельности» </a:t>
            </a:r>
          </a:p>
          <a:p>
            <a:pPr marL="114300" indent="0" algn="just" fontAlgn="base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РФ от 5 сентября 2018 г. № 03-ПГ-МП-42216 Об участии учеников муниципальных и государственных школ РФ во внеурочной деятельности</a:t>
            </a:r>
          </a:p>
          <a:p>
            <a:pPr marL="114300" indent="0" algn="ctr" fontAlgn="base">
              <a:buNone/>
            </a:pPr>
            <a:endParaRPr lang="ru-RU" sz="7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 fontAlgn="base">
              <a:buNone/>
            </a:pPr>
            <a:r>
              <a:rPr lang="ru-RU" sz="7200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НАПРАВЛЕНИИ МЕТОДИЧЕСКИХ РЕКОМЕНДА</a:t>
            </a:r>
            <a:r>
              <a:rPr lang="ru-RU" sz="72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ЦИЙ </a:t>
            </a:r>
            <a:r>
              <a:rPr lang="ru-RU" sz="80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72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УТОЧНЕНИЮ </a:t>
            </a:r>
            <a:r>
              <a:rPr lang="ru-RU" sz="2900" b="1" cap="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И </a:t>
            </a:r>
            <a:r>
              <a:rPr lang="ru-RU" b="1" cap="all" dirty="0">
                <a:solidFill>
                  <a:srgbClr val="FFFFFF"/>
                </a:solidFill>
                <a:latin typeface="Titillium Web"/>
              </a:rPr>
              <a:t>СОДЕРЖАНИЯ ВНЕУРОЧНОЙ ДЕЯТЕЛЬНОСТИ В РАМКАХ РЕАЛИЗАЦИИ ОСНОВНЫХ ОБЩЕОБРПИСЬМО МИНОБРНАУКИ РОССИИ ОТ 18.08.2017 N 09-1672 "О НАПРАВЛЕНИИ МЕТОДИЧЕСКИХ РЕКОМЕНДАЦИЙ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ДЕЯТЕЛЬНОСТИ"</a:t>
            </a:r>
          </a:p>
          <a:p>
            <a:pPr marL="114300" indent="0" algn="ctr" fontAlgn="base">
              <a:buNone/>
            </a:pPr>
            <a:r>
              <a:rPr lang="ru-RU" b="1" cap="all" dirty="0">
                <a:solidFill>
                  <a:srgbClr val="FFFFFF"/>
                </a:solidFill>
                <a:latin typeface="Titillium Web"/>
              </a:rPr>
              <a:t>АЗОВАТЕЛЬНЫХ ПРОГРАММ, В ТОМ ЧИСЛЕ В ЧАСТИ ПРОЕКТНОЙ ДЕЯТЕЛЬНОСТИ"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706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marL="342900" lvl="0" indent="-228600" algn="ctr">
              <a:spcBef>
                <a:spcPct val="20000"/>
              </a:spcBef>
            </a:pPr>
            <a:r>
              <a:rPr lang="ru-RU" sz="3200" spc="0" dirty="0">
                <a:solidFill>
                  <a:schemeClr val="accent2"/>
                </a:solidFill>
                <a:latin typeface="Times New Roman"/>
                <a:ea typeface="Times New Roman"/>
                <a:cs typeface="+mn-cs"/>
              </a:rPr>
              <a:t>Согласно Порядку:</a:t>
            </a:r>
            <a:br>
              <a:rPr lang="ru-RU" sz="3200" spc="0" dirty="0">
                <a:solidFill>
                  <a:schemeClr val="accent2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7606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   Зачет </a:t>
            </a:r>
            <a:r>
              <a:rPr lang="ru-RU" sz="2400" dirty="0">
                <a:latin typeface="Times New Roman"/>
                <a:ea typeface="Times New Roman"/>
              </a:rPr>
              <a:t>осуществляется по заявлению обучающегося или родителей (законных представителей) несовершеннолетнего обучающегося, на основании документов, подтверждающих результаты пройденного обучения;</a:t>
            </a:r>
          </a:p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     зачет </a:t>
            </a:r>
            <a:r>
              <a:rPr lang="ru-RU" sz="2400" dirty="0">
                <a:latin typeface="Times New Roman"/>
                <a:ea typeface="Times New Roman"/>
              </a:rPr>
              <a:t>осуществляется посредством сопоставления планируемых результатов по соответствующей части (учебному предмету, курсу, дисциплине (модулю), практике) образовательной программы, которую осваивает обучающийся, и результатов пройденного обучения; зачету не подлежат результаты итоговой (государственной итоговой) аттестации; не допускается взимание платы с обучающихся за установление соответствия и зачет.</a:t>
            </a:r>
          </a:p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    </a:t>
            </a:r>
            <a:r>
              <a:rPr lang="ru-RU" sz="2400" dirty="0" err="1" smtClean="0">
                <a:latin typeface="Times New Roman"/>
                <a:ea typeface="Times New Roman"/>
              </a:rPr>
              <a:t>Рособрнадзор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обращает внимание руководителей организаций на необходимость пересмотра действующих локальных нормативных актов организации и принятие новых локальных нормативных в соответствии с Порядком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   Процедура </a:t>
            </a:r>
            <a:r>
              <a:rPr lang="ru-RU" sz="2400" dirty="0">
                <a:latin typeface="Times New Roman"/>
                <a:ea typeface="Times New Roman"/>
              </a:rPr>
              <a:t>установления соответствия, в том числе случаи, при которых проводится оценивание, и формы его </a:t>
            </a:r>
            <a:r>
              <a:rPr lang="ru-RU" sz="2400" dirty="0" smtClean="0">
                <a:latin typeface="Times New Roman"/>
                <a:ea typeface="Times New Roman"/>
              </a:rPr>
              <a:t>проведения.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    Порядок </a:t>
            </a:r>
            <a:r>
              <a:rPr lang="ru-RU" sz="2400" dirty="0">
                <a:latin typeface="Times New Roman"/>
                <a:ea typeface="Times New Roman"/>
              </a:rPr>
              <a:t>перевода на обучение по индивидуальному учебному плану, в том числе на ускоренное обучение обучающегося, которому произведен зачет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849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ъект 1"/>
          <p:cNvSpPr>
            <a:spLocks noGrp="1"/>
          </p:cNvSpPr>
          <p:nvPr>
            <p:ph idx="1"/>
          </p:nvPr>
        </p:nvSpPr>
        <p:spPr>
          <a:xfrm>
            <a:off x="179388" y="1700213"/>
            <a:ext cx="8713787" cy="5041900"/>
          </a:xfrm>
        </p:spPr>
        <p:txBody>
          <a:bodyPr/>
          <a:lstStyle/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5. Пункт 19.5 изложить в следующей редакции: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"Рабочие программы отдельных учебных предметов, курсов, в том числе </a:t>
            </a: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внеурочной деятельности разрабатываются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 основе требований к результатам освоения основной образовательной программы начального общего образования с учетом программ, включенных в ее структуру.</a:t>
            </a:r>
          </a:p>
          <a:p>
            <a:pPr algn="just">
              <a:defRPr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Рабочие программы курсов внеурочной деятельности должны содержать: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1) результаты освоения курса внеурочной деятельности;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2) содержание курса внеурочной деятельности с указанием форм организации и видов деятельности;</a:t>
            </a:r>
          </a:p>
          <a:p>
            <a:pPr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3) тематическое планирование.".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приказ от 31.12.2015 г. № 1576 «О внесении изм. в ФГОС НОО» 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  <a:t>ФГОС НОО ОВЗ – 8 пунктов 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endParaRPr lang="ru-RU" altLang="ru-RU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 НОО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Объект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16512"/>
          </a:xfrm>
        </p:spPr>
        <p:txBody>
          <a:bodyPr/>
          <a:lstStyle/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"18.2.2. Рабочие программы учебных предметов, курсов, в том числе внеурочной деятельности, должны обеспечивать достижение планируемых результатов освоения основной образовательной программы основного общего образования.</a:t>
            </a:r>
          </a:p>
          <a:p>
            <a:pPr indent="342900" algn="just">
              <a:defRPr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Рабочие программы курсов внеурочной деятельности должны содержать:</a:t>
            </a:r>
          </a:p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1) результаты освоения курса внеурочной деятельности;</a:t>
            </a:r>
          </a:p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2) содержание курса внеурочной деятельности с указанием форм организации и видов деятельности;</a:t>
            </a:r>
          </a:p>
          <a:p>
            <a:pPr indent="342900" algn="just"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3) тематическое планирование.".</a:t>
            </a:r>
          </a:p>
          <a:p>
            <a:pPr indent="0" algn="just">
              <a:buFont typeface="Wingdings 3" pitchFamily="18" charset="2"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Font typeface="Wingdings 3" pitchFamily="18" charset="2"/>
              <a:buNone/>
              <a:defRPr/>
            </a:pPr>
            <a:r>
              <a:rPr lang="ru-RU" altLang="ru-RU" sz="1800" i="1" dirty="0" smtClean="0">
                <a:latin typeface="Times New Roman" panose="02020603050405020304" pitchFamily="18" charset="0"/>
                <a:cs typeface="Times New Roman" pitchFamily="18" charset="0"/>
              </a:rPr>
              <a:t>приказ от 31.12.2015 г. № 1577 «О внесении изм. в ФГОС ООО</a:t>
            </a:r>
            <a:endParaRPr lang="ru-RU" alt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Font typeface="Wingdings 3" pitchFamily="18" charset="2"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defRPr/>
            </a:pPr>
            <a:endParaRPr lang="ru-RU" alt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ООО//СОО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787208" cy="5400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Деятельность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специфический вид человеческой активности, направленной на творческое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преобразование, совершенствование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действительности и самого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себя. </a:t>
            </a:r>
          </a:p>
          <a:p>
            <a:pPr marL="11430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ВИДЫ ДЕЯТЕЛЬНОСТИ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Познавательная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деятельность</a:t>
            </a:r>
            <a:r>
              <a:rPr lang="ru-RU" sz="1800" dirty="0" smtClean="0">
                <a:ea typeface="Times New Roman"/>
                <a:cs typeface="Times New Roman"/>
              </a:rPr>
              <a:t> 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Развлекательная деятельность </a:t>
            </a:r>
            <a:r>
              <a:rPr lang="ru-RU" sz="1800" dirty="0" smtClean="0">
                <a:ea typeface="Times New Roman"/>
                <a:cs typeface="Times New Roman"/>
              </a:rPr>
              <a:t>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Оздоровительная деятельность</a:t>
            </a:r>
            <a:endParaRPr lang="ru-RU" sz="1800" dirty="0" smtClean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Туристическая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деятельность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Проектная деятельность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Игровая деятельность 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ea typeface="Times New Roman"/>
                <a:cs typeface="Times New Roman"/>
              </a:rPr>
              <a:t>С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портивная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деятельность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и др.</a:t>
            </a:r>
            <a:endParaRPr lang="ru-RU" sz="1800" dirty="0">
              <a:ea typeface="Calibri"/>
              <a:cs typeface="Times New Roman"/>
            </a:endParaRPr>
          </a:p>
          <a:p>
            <a:pPr marL="114300" indent="0">
              <a:lnSpc>
                <a:spcPct val="12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39F223C-E46B-48EF-AC91-C6E09255A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512021"/>
              </p:ext>
            </p:extLst>
          </p:nvPr>
        </p:nvGraphicFramePr>
        <p:xfrm>
          <a:off x="179388" y="1341438"/>
          <a:ext cx="8856662" cy="5421312"/>
        </p:xfrm>
        <a:graphic>
          <a:graphicData uri="http://schemas.openxmlformats.org/drawingml/2006/table">
            <a:tbl>
              <a:tblPr/>
              <a:tblGrid>
                <a:gridCol w="71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448">
                <a:tc row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направление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формы организации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регулярные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занятия 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(через программы и модули)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нерегулярные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занятия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(через мероприятия)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42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– 4,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5 - 6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спортивно – оздоровительное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строится с опорой на Программу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формирования культуры здорового и безопасного образа жизни обучающихся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(направлено на усвоение правил индивидуального и коллективного безопасного поведения в ЧС, угрожающих жизни и здоровью людей, правил поведения на транспорте и на дорогах).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секции, кружки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спортивные праздники, дни здоровья, тематические классные часы, экскурсии, спортивные соревнования, командные встречи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42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7 - 9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секции, спортивные клубы (объединения)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спортивные праздники, дни здоровья, тематические классные часы экскурсии, спортивные  соревнования, командные встречи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851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10 - 11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секции, спортивные клубы (объединения)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спортивные праздники, дни здоровья, тематические классные часы экскурсии на спортивные объекты (музей)/олимпийские объекты, спортивные  соревнования, выполнение нормативов Всероссийского физкультурного – спортивного комплекса ГТО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4373EF-279D-49A2-BCDB-77CACAC4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1152798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организации внеурочной деятельности ФГОС  НОО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/ООО/СОО</a:t>
            </a:r>
            <a:endParaRPr 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0CA8DF06-D657-4D33-AACA-B5AD9ABCB2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481138"/>
          <a:ext cx="8785226" cy="533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73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обучающийся с легкой умственной отсталостью (интеллектуальными нарушениями)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П.2.9.10 </a:t>
                      </a:r>
                      <a:endParaRPr lang="ru-RU" sz="1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обучающийся с умственной отсталостью (умеренной, тяжелой, глубокой, тяжелыми и множественными нарушениями развития) 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П.2.9.10</a:t>
                      </a:r>
                      <a:endParaRPr lang="ru-RU" sz="18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Формы: индивидуальные и групповые занятия, экскурсии, кружки, секции, соревнования, общественно полезные (трудовые) практики и т.д.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5" marB="45715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внеурочной деятельности должна предусматривать организацию и проведение специальных внеурочных мероприятий, направленных на развитие личности обучающихся, таких как: конкурсы, выставки, игры, экскурсии, занятия в кружках по интересам, творческие фестивали и соревнования ("веселые старты", олимпиады), праздники, лагеря, походы, реализация доступных проектов и другое.</a:t>
                      </a:r>
                    </a:p>
                    <a:p>
                      <a:endParaRPr lang="ru-RU" sz="18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4136"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Время, отводимое на внеурочную деятельность (с учетом часов на коррекционно-развивающую область), составляет в течение 9 учебных лет не более 3 050 часов, в течение 12 учебных лет - не более 4 070 часов, в течение 13 учебных лет - не более 4 400 часов.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5" marB="4571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34FDC28-7743-43E9-94B4-D651AD1F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организации внеурочной деятельности (ФГОС НОО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УО)</a:t>
            </a:r>
            <a:endParaRPr lang="ru-RU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19948A9-0680-4769-B73E-4BC8CF62E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86393"/>
              </p:ext>
            </p:extLst>
          </p:nvPr>
        </p:nvGraphicFramePr>
        <p:xfrm>
          <a:off x="107951" y="1484313"/>
          <a:ext cx="8497889" cy="5256213"/>
        </p:xfrm>
        <a:graphic>
          <a:graphicData uri="http://schemas.openxmlformats.org/drawingml/2006/table">
            <a:tbl>
              <a:tblPr/>
              <a:tblGrid>
                <a:gridCol w="2756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Направление внеурочной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Форма организации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Кол-во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Общий объем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деятельности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внеурочной деятельности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часов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(в час.)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4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спортивно-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4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оздоровительное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758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духовно-нравственное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834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социальное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758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общеинтеллектуальное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8677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общекультурное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4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Итого: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за счет внебюджетных средств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itchFamily="34" charset="0"/>
                        </a:rPr>
                        <a:t>В том числе: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за счет бюджетного финансирования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8429" name="TextBox 2">
            <a:extLst>
              <a:ext uri="{FF2B5EF4-FFF2-40B4-BE49-F238E27FC236}">
                <a16:creationId xmlns:a16="http://schemas.microsoft.com/office/drawing/2014/main" id="{93A52563-04B0-458C-9828-EE34262FA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0213"/>
            <a:ext cx="8497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план индивидуальной занятости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</a:t>
            </a:r>
            <a:r>
              <a:rPr lang="ru-RU" altLang="ru-RU" sz="1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___ФИО___ 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деятельности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____/___  учебный год </a:t>
            </a:r>
            <a:r>
              <a:rPr lang="ru-RU" altLang="ru-RU" sz="1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регулярных и нерегулярных занятий)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0BC8DA6E-A18C-4B3F-9D8B-F68953A8AE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980668"/>
              </p:ext>
            </p:extLst>
          </p:nvPr>
        </p:nvGraphicFramePr>
        <p:xfrm>
          <a:off x="179389" y="1196975"/>
          <a:ext cx="8229600" cy="5405936"/>
        </p:xfrm>
        <a:graphic>
          <a:graphicData uri="http://schemas.openxmlformats.org/drawingml/2006/table">
            <a:tbl>
              <a:tblPr/>
              <a:tblGrid>
                <a:gridCol w="164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5811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внеурочной деятельности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организации внеурочной деятельности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Организатор внеурочной деятельности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 (ч.)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rowSpan="5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Спортивно-оздоровительное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963">
                <a:tc rowSpan="5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общекультурное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A6639D5-3053-4FF7-A70E-9C0E10A5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43204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Индивидуальная карта занятости обучающегося _____ класса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_______________________________________________________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(Фамилия Имя 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6AF748-E0AB-4A40-9EF6-C2C0BC4307AC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1772816"/>
          <a:ext cx="8807894" cy="4926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5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1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12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41202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200" u="none" strike="noStrike" spc="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ФИО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обучающегося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R="12700" algn="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200" u="none" strike="noStrike" spc="0" dirty="0">
                        <a:effectLst/>
                      </a:endParaRPr>
                    </a:p>
                    <a:p>
                      <a:pPr marR="127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Направления внеурочной</a:t>
                      </a:r>
                      <a:r>
                        <a:rPr lang="ru-RU" sz="1200" u="none" strike="noStrike" spc="0" baseline="0" dirty="0">
                          <a:effectLst/>
                        </a:rPr>
                        <a:t> </a:t>
                      </a:r>
                      <a:r>
                        <a:rPr lang="ru-RU" sz="1200" u="none" strike="noStrike" spc="0" dirty="0">
                          <a:effectLst/>
                        </a:rPr>
                        <a:t>деятельности</a:t>
                      </a:r>
                    </a:p>
                    <a:p>
                      <a:pPr marR="127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 (в час.)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[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Общий объем (в час.)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u="none" strike="noStrike" spc="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спортивно-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оздоровительное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духовно­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нравственное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социальное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общеинтеллек­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туальное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общекультурное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за счет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внебюджетных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средств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за счет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бюджетного</a:t>
                      </a:r>
                      <a:endParaRPr lang="ru-RU" sz="1400">
                        <a:effectLst/>
                      </a:endParaRPr>
                    </a:p>
                    <a:p>
                      <a:pPr marL="76200"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финансирования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8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Всего: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443" name="TextBox 2">
            <a:extLst>
              <a:ext uri="{FF2B5EF4-FFF2-40B4-BE49-F238E27FC236}">
                <a16:creationId xmlns:a16="http://schemas.microsoft.com/office/drawing/2014/main" id="{4F6ABE00-DC5C-4014-968A-B5A5E006F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68" y="430213"/>
            <a:ext cx="77879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общая карта  индивидуальной занятости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___ класса во внеурочной деятельности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20_/20_ учебный год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94225"/>
          </a:xfrm>
        </p:spPr>
        <p:txBody>
          <a:bodyPr/>
          <a:lstStyle/>
          <a:p>
            <a:pPr marL="12700" indent="444500" algn="just" eaLnBrk="1" hangingPunct="1">
              <a:defRPr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Кроме плана внеурочной деятельности целесообразно использовать:</a:t>
            </a:r>
          </a:p>
          <a:p>
            <a:pPr marL="12700" indent="444500" algn="just" eaLnBrk="1" hangingPunct="1">
              <a:defRPr/>
            </a:pPr>
            <a:r>
              <a:rPr lang="ru-RU" sz="3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индивидуальные карты обучающихся  внеурочной деятельности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700" indent="444500" algn="just" eaLnBrk="1" hangingPunct="1">
              <a:defRPr/>
            </a:pPr>
            <a:r>
              <a:rPr lang="ru-RU" sz="3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общую карту занятости обучающихся класса  внеурочной деятельности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2DA2BF"/>
              </a:buClr>
              <a:buFont typeface="Wingdings 2" pitchFamily="18" charset="2"/>
              <a:buChar char=""/>
              <a:defRPr/>
            </a:pPr>
            <a:r>
              <a:rPr lang="ru-RU" sz="2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sz="2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деятельности.</a:t>
            </a:r>
          </a:p>
          <a:p>
            <a:pPr marL="12700" indent="444500" algn="just" eaLnBrk="1" hangingPunct="1">
              <a:lnSpc>
                <a:spcPct val="150000"/>
              </a:lnSpc>
              <a:defRPr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700" indent="444500" algn="just" eaLnBrk="1" hangingPunct="1">
              <a:lnSpc>
                <a:spcPct val="150000"/>
              </a:lnSpc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indent="444500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7F509-4509-42FB-889F-1048A4B9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7587" name="Объект 2">
            <a:extLst>
              <a:ext uri="{FF2B5EF4-FFF2-40B4-BE49-F238E27FC236}">
                <a16:creationId xmlns:a16="http://schemas.microsoft.com/office/drawing/2014/main" id="{E35A0E9F-FB46-4A26-B693-C006759A0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0856FB-C025-432F-AA4D-44914119433C}"/>
              </a:ext>
            </a:extLst>
          </p:cNvPr>
          <p:cNvSpPr/>
          <p:nvPr/>
        </p:nvSpPr>
        <p:spPr>
          <a:xfrm>
            <a:off x="2627784" y="260350"/>
            <a:ext cx="3960440" cy="15843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образовательной организации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99FCEFD6-DA26-46A0-933D-378672ED8E64}"/>
              </a:ext>
            </a:extLst>
          </p:cNvPr>
          <p:cNvSpPr/>
          <p:nvPr/>
        </p:nvSpPr>
        <p:spPr>
          <a:xfrm>
            <a:off x="179388" y="2341563"/>
            <a:ext cx="3671887" cy="1879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Через урочную деятельность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0DDE390-C93B-44AF-82B6-B0F82B239410}"/>
              </a:ext>
            </a:extLst>
          </p:cNvPr>
          <p:cNvSpPr/>
          <p:nvPr/>
        </p:nvSpPr>
        <p:spPr>
          <a:xfrm>
            <a:off x="4500563" y="2306638"/>
            <a:ext cx="4319587" cy="183515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Через внеурочную деятельность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95EE66A5-D474-4B70-8C42-D694EB839D3B}"/>
              </a:ext>
            </a:extLst>
          </p:cNvPr>
          <p:cNvSpPr/>
          <p:nvPr/>
        </p:nvSpPr>
        <p:spPr>
          <a:xfrm>
            <a:off x="827088" y="4221163"/>
            <a:ext cx="6840537" cy="24479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u="sng" dirty="0">
                <a:latin typeface="Lucida Sans Unicode" pitchFamily="34" charset="0"/>
              </a:rPr>
              <a:t>В соответствии 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СанПиН 2.4.2.2821-10 (изм</a:t>
            </a:r>
            <a:r>
              <a:rPr lang="ru-RU" altLang="ru-RU" dirty="0" smtClean="0">
                <a:latin typeface="Calibri" pitchFamily="34" charset="0"/>
                <a:cs typeface="Times New Roman" pitchFamily="18" charset="0"/>
              </a:rPr>
              <a:t>.) учитывая 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Письмо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Роспотребнадзора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от 19.01.2016 № 01/476-16-24  «О внедрении санитарных норм и правил</a:t>
            </a:r>
            <a:r>
              <a:rPr lang="ru-RU" altLang="ru-RU" dirty="0" smtClean="0">
                <a:latin typeface="Calibri" pitchFamily="34" charset="0"/>
                <a:cs typeface="Times New Roman" pitchFamily="18" charset="0"/>
              </a:rPr>
              <a:t>»,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2.4.2.3286-15 (ОВЗ)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>
            <a:extLst>
              <a:ext uri="{FF2B5EF4-FFF2-40B4-BE49-F238E27FC236}">
                <a16:creationId xmlns:a16="http://schemas.microsoft.com/office/drawing/2014/main" id="{52B75A47-E93F-4F64-AF86-620543E68271}"/>
              </a:ext>
            </a:extLst>
          </p:cNvPr>
          <p:cNvSpPr/>
          <p:nvPr/>
        </p:nvSpPr>
        <p:spPr>
          <a:xfrm>
            <a:off x="585788" y="126682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467073DC-7982-4B67-A62C-48C21816A8D4}"/>
              </a:ext>
            </a:extLst>
          </p:cNvPr>
          <p:cNvSpPr/>
          <p:nvPr/>
        </p:nvSpPr>
        <p:spPr>
          <a:xfrm>
            <a:off x="7667625" y="1087438"/>
            <a:ext cx="485775" cy="979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Отражение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/>
                <a:ea typeface="Calibri"/>
              </a:rPr>
              <a:t>интенсивов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в журналах учета внеурочной деятельности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8547" name="Rectangle 1"/>
          <p:cNvSpPr>
            <a:spLocks noChangeArrowheads="1"/>
          </p:cNvSpPr>
          <p:nvPr/>
        </p:nvSpPr>
        <p:spPr bwMode="auto">
          <a:xfrm>
            <a:off x="1535113" y="3086100"/>
            <a:ext cx="6451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Например (оформление правой страницы в журнале)</a:t>
            </a:r>
            <a:endParaRPr lang="ru-RU" altLang="ru-RU" sz="200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95288" y="1544638"/>
          <a:ext cx="8208962" cy="2468880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569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Содержание занятия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педагога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99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творческого дела – «Фильм! Фильм! Фильм!». Репетиция с ведущими мероприятия. Изготовление наглядности. Подбор музыкального оформления мероприятия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8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ъект 1">
            <a:extLst>
              <a:ext uri="{FF2B5EF4-FFF2-40B4-BE49-F238E27FC236}">
                <a16:creationId xmlns:a16="http://schemas.microsoft.com/office/drawing/2014/main" id="{51534997-2750-4DD4-A532-1EE3DCB4F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43487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454A90C-5F18-423C-8C82-441CAE8C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ВД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1F9C2D-75C9-4B40-AA39-AB5F6BE42AD4}"/>
              </a:ext>
            </a:extLst>
          </p:cNvPr>
          <p:cNvSpPr/>
          <p:nvPr/>
        </p:nvSpPr>
        <p:spPr>
          <a:xfrm>
            <a:off x="250825" y="1484313"/>
            <a:ext cx="2449513" cy="127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ШКОЛА  + ДО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A7EDF15-34C8-49CF-9559-71CB5BB8627F}"/>
              </a:ext>
            </a:extLst>
          </p:cNvPr>
          <p:cNvSpPr/>
          <p:nvPr/>
        </p:nvSpPr>
        <p:spPr>
          <a:xfrm>
            <a:off x="3276600" y="1412875"/>
            <a:ext cx="2087563" cy="1624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ПОЛНОГО ДНЯ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F4E17AA-7C9C-4400-A7F7-CE76FCCC6179}"/>
              </a:ext>
            </a:extLst>
          </p:cNvPr>
          <p:cNvSpPr/>
          <p:nvPr/>
        </p:nvSpPr>
        <p:spPr>
          <a:xfrm>
            <a:off x="5724525" y="1506538"/>
            <a:ext cx="3024188" cy="1252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+ СЕТЕВОЕ ВЗАИМОДЕЙСТВИЕ</a:t>
            </a: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8CDEA2BA-7F2C-48A0-996E-2B2ECDEF912B}"/>
              </a:ext>
            </a:extLst>
          </p:cNvPr>
          <p:cNvSpPr/>
          <p:nvPr/>
        </p:nvSpPr>
        <p:spPr>
          <a:xfrm>
            <a:off x="539750" y="2852738"/>
            <a:ext cx="2736850" cy="3313112"/>
          </a:xfrm>
          <a:prstGeom prst="triangle">
            <a:avLst>
              <a:gd name="adj" fmla="val 48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ПЛОЩАДОК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(МОДУЛИ)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6323AE79-5BDF-4678-880C-FEBD453D7361}"/>
              </a:ext>
            </a:extLst>
          </p:cNvPr>
          <p:cNvSpPr/>
          <p:nvPr/>
        </p:nvSpPr>
        <p:spPr>
          <a:xfrm>
            <a:off x="3492500" y="3284538"/>
            <a:ext cx="2087563" cy="28813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КОМБИНИРОВАННАЯ 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</a:p>
        </p:txBody>
      </p:sp>
      <p:sp>
        <p:nvSpPr>
          <p:cNvPr id="9" name="Трапеция 8">
            <a:extLst>
              <a:ext uri="{FF2B5EF4-FFF2-40B4-BE49-F238E27FC236}">
                <a16:creationId xmlns:a16="http://schemas.microsoft.com/office/drawing/2014/main" id="{274EB568-3B0E-4A79-B4BF-02AAF4396930}"/>
              </a:ext>
            </a:extLst>
          </p:cNvPr>
          <p:cNvSpPr/>
          <p:nvPr/>
        </p:nvSpPr>
        <p:spPr>
          <a:xfrm>
            <a:off x="6156325" y="3284538"/>
            <a:ext cx="2447925" cy="28813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учреждениях </a:t>
            </a:r>
          </a:p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35696" y="764704"/>
            <a:ext cx="4824536" cy="149046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 образовательных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 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2996952"/>
            <a:ext cx="345638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образовательные технологии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996952"/>
            <a:ext cx="38164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обучение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581128"/>
            <a:ext cx="3960440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16  ФЗ № 273 - ФЗ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9613449">
            <a:off x="6409493" y="189969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930790">
            <a:off x="1593379" y="18987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ъект 4">
            <a:extLst>
              <a:ext uri="{FF2B5EF4-FFF2-40B4-BE49-F238E27FC236}">
                <a16:creationId xmlns:a16="http://schemas.microsoft.com/office/drawing/2014/main" id="{F61CB582-5CD3-419D-A197-F70D06E6E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828675" eaLnBrk="1" hangingPunct="1">
              <a:spcBef>
                <a:spcPct val="0"/>
              </a:spcBef>
              <a:buClrTx/>
              <a:buSzTx/>
              <a:buFont typeface="Wingdings 3" panose="05040102010807070707" pitchFamily="18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endParaRPr lang="ru-RU" alt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6611A40-56FC-400F-BE89-52F6C81E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defTabSz="828675"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/>
            </a:pPr>
            <a:r>
              <a:rPr lang="ru-RU" sz="3200" b="0" dirty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Lucida Sans Unicode" pitchFamily="34" charset="0"/>
              </a:rPr>
              <a:t/>
            </a:r>
            <a:br>
              <a:rPr lang="ru-RU" sz="3200" b="0" dirty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Lucida Sans Unicode" pitchFamily="34" charset="0"/>
              </a:rPr>
            </a:br>
            <a:r>
              <a:rPr lang="ru-RU" sz="4000" b="1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Варианты программ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6F2C7530-7075-42C4-9610-E00FF0204D60}"/>
              </a:ext>
            </a:extLst>
          </p:cNvPr>
          <p:cNvSpPr/>
          <p:nvPr/>
        </p:nvSpPr>
        <p:spPr>
          <a:xfrm>
            <a:off x="684213" y="1639888"/>
            <a:ext cx="3743325" cy="4319587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Модульная программа </a:t>
            </a:r>
          </a:p>
        </p:txBody>
      </p:sp>
      <p:sp>
        <p:nvSpPr>
          <p:cNvPr id="5" name="Трапеция 4">
            <a:extLst>
              <a:ext uri="{FF2B5EF4-FFF2-40B4-BE49-F238E27FC236}">
                <a16:creationId xmlns:a16="http://schemas.microsoft.com/office/drawing/2014/main" id="{4706260C-E018-4069-BF21-2FD3F750DEA9}"/>
              </a:ext>
            </a:extLst>
          </p:cNvPr>
          <p:cNvSpPr/>
          <p:nvPr/>
        </p:nvSpPr>
        <p:spPr>
          <a:xfrm>
            <a:off x="4859338" y="1639888"/>
            <a:ext cx="3241675" cy="4319587"/>
          </a:xfrm>
          <a:prstGeom prst="trapezoi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ПРОГРАММА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C74CC32-F6CA-41FF-8C80-31EED555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Autofit/>
          </a:bodyPr>
          <a:lstStyle/>
          <a:p>
            <a:pPr marL="365125" indent="-255588" algn="ctr">
              <a:spcBef>
                <a:spcPts val="400"/>
              </a:spcBef>
              <a:defRPr/>
            </a:pPr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Комплексная программа внеурочной деятельности</a:t>
            </a:r>
            <a:b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0659" name="Объект 1">
            <a:extLst>
              <a:ext uri="{FF2B5EF4-FFF2-40B4-BE49-F238E27FC236}">
                <a16:creationId xmlns:a16="http://schemas.microsoft.com/office/drawing/2014/main" id="{8A7A14EE-43BC-4FB3-8127-6AC59C8CA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6950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9D62B81D-3C38-4B1D-8084-DBC59DB7FD11}"/>
              </a:ext>
            </a:extLst>
          </p:cNvPr>
          <p:cNvSpPr/>
          <p:nvPr/>
        </p:nvSpPr>
        <p:spPr>
          <a:xfrm>
            <a:off x="3563938" y="1557338"/>
            <a:ext cx="2016125" cy="49672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спортивно -оздоровительное,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социальное,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ja-JP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</a:p>
          <a:p>
            <a:pPr marL="254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общекультурное </a:t>
            </a: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extLst>
              <a:ext uri="{FF2B5EF4-FFF2-40B4-BE49-F238E27FC236}">
                <a16:creationId xmlns:a16="http://schemas.microsoft.com/office/drawing/2014/main" id="{B73367EA-385A-43B7-BA5E-7F88B6F0E5F1}"/>
              </a:ext>
            </a:extLst>
          </p:cNvPr>
          <p:cNvSpPr/>
          <p:nvPr/>
        </p:nvSpPr>
        <p:spPr>
          <a:xfrm>
            <a:off x="2698750" y="3752850"/>
            <a:ext cx="9794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E3D40A5-BB41-49B4-B8FE-F17ECB03D90D}"/>
              </a:ext>
            </a:extLst>
          </p:cNvPr>
          <p:cNvSpPr/>
          <p:nvPr/>
        </p:nvSpPr>
        <p:spPr>
          <a:xfrm>
            <a:off x="250825" y="3141663"/>
            <a:ext cx="2305050" cy="1627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ПРОГРАММА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ED6629F2-616B-47AC-B883-CA6564EC05B4}"/>
              </a:ext>
            </a:extLst>
          </p:cNvPr>
          <p:cNvSpPr/>
          <p:nvPr/>
        </p:nvSpPr>
        <p:spPr>
          <a:xfrm>
            <a:off x="5795963" y="1557338"/>
            <a:ext cx="3097212" cy="49672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(модель)  Выпускника: </a:t>
            </a:r>
          </a:p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здоровой, духовно – нравственной, социально – активной, интеллектуальной, культурной личности  обучающихся. </a:t>
            </a:r>
          </a:p>
        </p:txBody>
      </p:sp>
      <p:sp>
        <p:nvSpPr>
          <p:cNvPr id="11" name="Стрелка вправо 10">
            <a:extLst>
              <a:ext uri="{FF2B5EF4-FFF2-40B4-BE49-F238E27FC236}">
                <a16:creationId xmlns:a16="http://schemas.microsoft.com/office/drawing/2014/main" id="{FEAABDEB-D784-460C-A662-2D0BE9CB4524}"/>
              </a:ext>
            </a:extLst>
          </p:cNvPr>
          <p:cNvSpPr/>
          <p:nvPr/>
        </p:nvSpPr>
        <p:spPr>
          <a:xfrm>
            <a:off x="5091113" y="37988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55D5947-E6B4-4ABE-8EA7-05AABBF2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65125" indent="-255588" algn="ctr">
              <a:spcBef>
                <a:spcPts val="400"/>
              </a:spcBef>
              <a:defRPr/>
            </a:pPr>
            <a:r>
              <a:rPr lang="ru-RU" sz="3200" b="1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Любая модель ВД строится на основе понимая структуры</a:t>
            </a:r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1683" name="Объект 1">
            <a:extLst>
              <a:ext uri="{FF2B5EF4-FFF2-40B4-BE49-F238E27FC236}">
                <a16:creationId xmlns:a16="http://schemas.microsoft.com/office/drawing/2014/main" id="{E63F9CC0-9472-4EFB-BCD3-FAE7D1BA1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6950"/>
          </a:xfrm>
        </p:spPr>
        <p:txBody>
          <a:bodyPr/>
          <a:lstStyle/>
          <a:p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D1843B65-DD27-47B1-92FD-6025E5814A89}"/>
              </a:ext>
            </a:extLst>
          </p:cNvPr>
          <p:cNvSpPr/>
          <p:nvPr/>
        </p:nvSpPr>
        <p:spPr>
          <a:xfrm>
            <a:off x="3563938" y="1557338"/>
            <a:ext cx="2016125" cy="49672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спортивно -оздоровительное,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социальное,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ja-JP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5400" indent="4572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</a:p>
          <a:p>
            <a:pPr marL="25400">
              <a:defRPr/>
            </a:pPr>
            <a:r>
              <a:rPr lang="ru-RU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общекультурное </a:t>
            </a: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extLst>
              <a:ext uri="{FF2B5EF4-FFF2-40B4-BE49-F238E27FC236}">
                <a16:creationId xmlns:a16="http://schemas.microsoft.com/office/drawing/2014/main" id="{A6FFC590-E784-47AE-A008-7C787690A75A}"/>
              </a:ext>
            </a:extLst>
          </p:cNvPr>
          <p:cNvSpPr/>
          <p:nvPr/>
        </p:nvSpPr>
        <p:spPr>
          <a:xfrm>
            <a:off x="2698750" y="3752850"/>
            <a:ext cx="9794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68EFDCD-1941-48E4-A42F-2543B5109DF2}"/>
              </a:ext>
            </a:extLst>
          </p:cNvPr>
          <p:cNvSpPr/>
          <p:nvPr/>
        </p:nvSpPr>
        <p:spPr>
          <a:xfrm>
            <a:off x="395288" y="1603375"/>
            <a:ext cx="2303462" cy="914400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ПРОГРАММА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579ECF21-DAA4-4C73-959B-0040113C1777}"/>
              </a:ext>
            </a:extLst>
          </p:cNvPr>
          <p:cNvSpPr/>
          <p:nvPr/>
        </p:nvSpPr>
        <p:spPr>
          <a:xfrm>
            <a:off x="395288" y="2803525"/>
            <a:ext cx="2303462" cy="914400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ПРОГРАММА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36AFFECB-3557-4CF4-AEF1-FBF7C411A4B0}"/>
              </a:ext>
            </a:extLst>
          </p:cNvPr>
          <p:cNvSpPr/>
          <p:nvPr/>
        </p:nvSpPr>
        <p:spPr>
          <a:xfrm>
            <a:off x="395288" y="4076700"/>
            <a:ext cx="230346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ПРОГРАММА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946E938-D5A9-4318-BA95-166C38563CC3}"/>
              </a:ext>
            </a:extLst>
          </p:cNvPr>
          <p:cNvSpPr/>
          <p:nvPr/>
        </p:nvSpPr>
        <p:spPr>
          <a:xfrm>
            <a:off x="395288" y="5373688"/>
            <a:ext cx="230346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ПРОГРАММА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E3FA4BC8-BB92-4073-9424-389CC6A6A8FD}"/>
              </a:ext>
            </a:extLst>
          </p:cNvPr>
          <p:cNvSpPr/>
          <p:nvPr/>
        </p:nvSpPr>
        <p:spPr>
          <a:xfrm>
            <a:off x="5795963" y="1557338"/>
            <a:ext cx="3097212" cy="49672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(модель)  Выпускника: </a:t>
            </a:r>
          </a:p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здоровой, духовно – нравственной, социально – активной, интеллектуальной, культурной личности  обучающихся. </a:t>
            </a:r>
          </a:p>
        </p:txBody>
      </p:sp>
      <p:sp>
        <p:nvSpPr>
          <p:cNvPr id="11" name="Стрелка вправо 10">
            <a:extLst>
              <a:ext uri="{FF2B5EF4-FFF2-40B4-BE49-F238E27FC236}">
                <a16:creationId xmlns:a16="http://schemas.microsoft.com/office/drawing/2014/main" id="{28E7FD38-4097-40BA-8ADF-B0BD5554C895}"/>
              </a:ext>
            </a:extLst>
          </p:cNvPr>
          <p:cNvSpPr/>
          <p:nvPr/>
        </p:nvSpPr>
        <p:spPr>
          <a:xfrm>
            <a:off x="5091113" y="37988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6057FD6-2077-4D88-BA0A-5137D65EC3C6}"/>
              </a:ext>
            </a:extLst>
          </p:cNvPr>
          <p:cNvSpPr/>
          <p:nvPr/>
        </p:nvSpPr>
        <p:spPr>
          <a:xfrm>
            <a:off x="1219200" y="381000"/>
            <a:ext cx="6705600" cy="6096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Документы ОУ, отражающие реализацию курсов ВД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1DFA8A-2C55-4E05-AF17-52120A250711}"/>
              </a:ext>
            </a:extLst>
          </p:cNvPr>
          <p:cNvSpPr/>
          <p:nvPr/>
        </p:nvSpPr>
        <p:spPr>
          <a:xfrm>
            <a:off x="228600" y="2362200"/>
            <a:ext cx="3124200" cy="6096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Расписание ВД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53FE433-9527-4667-9CD5-42459FC3880D}"/>
              </a:ext>
            </a:extLst>
          </p:cNvPr>
          <p:cNvSpPr/>
          <p:nvPr/>
        </p:nvSpPr>
        <p:spPr>
          <a:xfrm>
            <a:off x="1447800" y="1219200"/>
            <a:ext cx="6324600" cy="9144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Информационные/аналитические материалы, отражающие выбор направлений и курсов ВД участниками образовательных отношений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1E2F73E-97C3-4817-BE43-47C5DA67D325}"/>
              </a:ext>
            </a:extLst>
          </p:cNvPr>
          <p:cNvSpPr/>
          <p:nvPr/>
        </p:nvSpPr>
        <p:spPr>
          <a:xfrm>
            <a:off x="5486400" y="2362200"/>
            <a:ext cx="3124200" cy="6096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Журналы  ВД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F8175FD-71C7-447B-B013-34141417D78E}"/>
              </a:ext>
            </a:extLst>
          </p:cNvPr>
          <p:cNvSpPr/>
          <p:nvPr/>
        </p:nvSpPr>
        <p:spPr>
          <a:xfrm>
            <a:off x="1676400" y="4953000"/>
            <a:ext cx="6324600" cy="12192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Аналитические материалы о  реализации программ курсов ВД (справки, отчеты, протоколы </a:t>
            </a:r>
            <a:r>
              <a:rPr lang="ru-RU" b="1" dirty="0" err="1">
                <a:solidFill>
                  <a:schemeClr val="tx1"/>
                </a:solidFill>
              </a:rPr>
              <a:t>пед</a:t>
            </a:r>
            <a:r>
              <a:rPr lang="ru-RU" b="1" dirty="0">
                <a:solidFill>
                  <a:schemeClr val="tx1"/>
                </a:solidFill>
              </a:rPr>
              <a:t>. советов, приказы руководителя)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1A09DF2-247D-4BD4-A0F0-BFF6BE7A0719}"/>
              </a:ext>
            </a:extLst>
          </p:cNvPr>
          <p:cNvSpPr/>
          <p:nvPr/>
        </p:nvSpPr>
        <p:spPr>
          <a:xfrm>
            <a:off x="1676400" y="3276600"/>
            <a:ext cx="6324600" cy="5334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Материалы учета занятости обучающихся во  ВД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(в ОУ и вне его)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EEEDA36-3827-4ACA-8F5E-13748B6CC827}"/>
              </a:ext>
            </a:extLst>
          </p:cNvPr>
          <p:cNvSpPr/>
          <p:nvPr/>
        </p:nvSpPr>
        <p:spPr>
          <a:xfrm>
            <a:off x="685800" y="3962400"/>
            <a:ext cx="7924800" cy="83820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Материалы учета зачета результатов освоения обучающимися курсов ВД, дополнительных образовательных программ в других организациях, осуществляющих образовательную деятельность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Внеурочная деятельность в структуре и содержании ООП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083070"/>
              </p:ext>
            </p:extLst>
          </p:nvPr>
        </p:nvGraphicFramePr>
        <p:xfrm>
          <a:off x="179511" y="1412777"/>
          <a:ext cx="8136906" cy="520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9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385">
                <a:tc>
                  <a:txBody>
                    <a:bodyPr/>
                    <a:lstStyle/>
                    <a:p>
                      <a:pPr marL="114300" indent="0" algn="just"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П.13 ФГОС НОО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результатам индивидуальных достижений обучающихся, не подлежащим итоговой оценке качества освоения ООП НОО, относятся: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ценностные ориентации обучающегося;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личностные характеристики, в том числе патриотизм, толерантность, гуманизм и др.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Обобщенная оценка этих и других личностных результатов учебной деятельности обучающихся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может осуществляться в ходе различных мониторинговых исследований.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18.1.3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своения ООП ООО должна включать описание организации и содержания государственной итоговой аттестации обучающихся, </a:t>
                      </a:r>
                      <a:r>
                        <a:rPr lang="ru-RU" sz="1600" b="1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промежуточной аттестации обучающихся в рамках урочной и внеурочной деятельности</a:t>
                      </a:r>
                      <a:r>
                        <a:rPr lang="ru-RU" sz="1600" b="1" i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….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18.1.3.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оценки достижения планируемых результатов освоения основной образовательной программы должна включать описание: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 и форм представления и учета результатов промежуточной аттестации обучающихся в рамках урочной и внеурочной деятельности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8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внеурочной деятельности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064127" cy="5327650"/>
          </a:xfrm>
        </p:spPr>
        <p:txBody>
          <a:bodyPr/>
          <a:lstStyle/>
          <a:p>
            <a:pPr marL="25400" indent="457200" algn="just" eaLnBrk="1" hangingPunct="1"/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План внеурочной деятельности (всех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уровней образования)  обеспечивает учет индивидуальных особенностей и потребностей обучающихся через организацию внеурочной деятельности, которая осуществляется по направлениям развития личности: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cs typeface="Times New Roman" pitchFamily="18" charset="0"/>
              </a:rPr>
              <a:t>- </a:t>
            </a: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спортивно-оздоровительное,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социальное,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ja-JP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5400" indent="457200"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ja-JP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общекультурное. </a:t>
            </a:r>
          </a:p>
          <a:p>
            <a:pPr marL="25400" indent="457200" algn="just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Организация занятий по этим направлениям является неотъемлемой частью образовательной деятельности, содержание занятий формируется с учетом пожеланий обучающихся и их родителей (законных представителей).</a:t>
            </a:r>
            <a:endParaRPr lang="ru-RU" altLang="ru-RU" sz="2000" dirty="0" smtClean="0">
              <a:latin typeface="Calibri" pitchFamily="34" charset="0"/>
              <a:cs typeface="Times New Roman" pitchFamily="18" charset="0"/>
            </a:endParaRPr>
          </a:p>
          <a:p>
            <a:pPr marL="25400" indent="457200" eaLnBrk="1" hangingPunct="1">
              <a:buFont typeface="Wingdings 3" pitchFamily="18" charset="2"/>
              <a:buNone/>
            </a:pPr>
            <a:endParaRPr lang="ru-RU" alt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864096"/>
          </a:xfrm>
        </p:spPr>
        <p:txBody>
          <a:bodyPr>
            <a:noAutofit/>
          </a:bodyPr>
          <a:lstStyle/>
          <a:p>
            <a:pPr marL="25400" marR="12700" indent="457200" algn="ctr" eaLnBrk="1" hangingPunct="1">
              <a:spcBef>
                <a:spcPts val="210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>Направления внеурочной </a:t>
            </a:r>
            <a:r>
              <a:rPr lang="ru-RU" sz="3200" dirty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>деятельности </a:t>
            </a:r>
            <a:r>
              <a:rPr lang="ru-RU" sz="32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</a:br>
            <a:r>
              <a:rPr lang="ru-RU" sz="3200" dirty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/>
                </a:solidFill>
                <a:effectLst/>
                <a:latin typeface="Times New Roman"/>
                <a:ea typeface="Times New Roman"/>
                <a:cs typeface="Arial" pitchFamily="34" charset="0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AD1E5-0106-4E3A-B3E4-A4653F493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34690"/>
          </a:xfrm>
        </p:spPr>
        <p:txBody>
          <a:bodyPr/>
          <a:lstStyle/>
          <a:p>
            <a:pPr algn="ctr"/>
            <a:r>
              <a:rPr lang="ru-RU" sz="3200" dirty="0"/>
              <a:t>П.18.3.1.2  ФГОС ООО</a:t>
            </a:r>
            <a:br>
              <a:rPr lang="ru-RU" sz="3200" dirty="0"/>
            </a:br>
            <a:r>
              <a:rPr lang="ru-RU" sz="3200" dirty="0"/>
              <a:t>Свобода выбора форм организации ВД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08931D-11E4-41F7-94A3-53CB61B7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/>
              <a:t>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организуется по направлениям развития личности (спортивно-оздоровительное, духовно-нравственное, социальное,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общекультурное)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формах, как художественные, культурологические, филологические, хоровые студии, сетевые сообщества, школьные спортивные клубы и секции, юношеские организации, научно-практические конференции, школьные научные общества, олимпиады, поисковые и научные исследования, общественно полезные практики, военно-патриотические объединения и другие формы, отличные от урочной, на добровольной основе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выбором участников образовательных отношений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4">
            <a:extLst>
              <a:ext uri="{FF2B5EF4-FFF2-40B4-BE49-F238E27FC236}">
                <a16:creationId xmlns:a16="http://schemas.microsoft.com/office/drawing/2014/main" id="{28E776B2-D9CB-4ED9-AB42-4CA460F681C3}"/>
              </a:ext>
            </a:extLst>
          </p:cNvPr>
          <p:cNvSpPr/>
          <p:nvPr/>
        </p:nvSpPr>
        <p:spPr>
          <a:xfrm>
            <a:off x="395536" y="5877272"/>
            <a:ext cx="7776864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Нарушения: в образовательной организации нет материалов, подтверждающих выбор внеурочной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207420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52BE2B-C49A-48FB-90CD-51C43D9CD067}"/>
              </a:ext>
            </a:extLst>
          </p:cNvPr>
          <p:cNvSpPr/>
          <p:nvPr/>
        </p:nvSpPr>
        <p:spPr>
          <a:xfrm>
            <a:off x="3316288" y="250825"/>
            <a:ext cx="2592387" cy="5508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ФГОС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38422414-910A-4696-9391-4326006A43C6}"/>
              </a:ext>
            </a:extLst>
          </p:cNvPr>
          <p:cNvSpPr/>
          <p:nvPr/>
        </p:nvSpPr>
        <p:spPr>
          <a:xfrm>
            <a:off x="1231900" y="1177925"/>
            <a:ext cx="6624638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5BEEC585-A94E-4989-8D0B-86B9F175F4ED}"/>
              </a:ext>
            </a:extLst>
          </p:cNvPr>
          <p:cNvSpPr/>
          <p:nvPr/>
        </p:nvSpPr>
        <p:spPr>
          <a:xfrm>
            <a:off x="755650" y="1989138"/>
            <a:ext cx="3240088" cy="647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ЛИЧНОСТНЫМ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E604E802-6759-467D-B1EF-972169699713}"/>
              </a:ext>
            </a:extLst>
          </p:cNvPr>
          <p:cNvSpPr/>
          <p:nvPr/>
        </p:nvSpPr>
        <p:spPr>
          <a:xfrm>
            <a:off x="4643438" y="1989138"/>
            <a:ext cx="3756025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МЕТАПРЕДМЕТНЫМ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9EF679E6-FC25-420C-A1F3-128CFAE66724}"/>
              </a:ext>
            </a:extLst>
          </p:cNvPr>
          <p:cNvSpPr/>
          <p:nvPr/>
        </p:nvSpPr>
        <p:spPr>
          <a:xfrm>
            <a:off x="827088" y="2852738"/>
            <a:ext cx="7572375" cy="688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ЧЕРЕЗ УРОЧНУЮ И ВНЕУРОЧНУЮ ДЕЯТЕЛЬНОСТЬ</a:t>
            </a:r>
          </a:p>
        </p:txBody>
      </p:sp>
      <p:sp>
        <p:nvSpPr>
          <p:cNvPr id="10" name="Выгнутая вправо стрелка 9">
            <a:extLst>
              <a:ext uri="{FF2B5EF4-FFF2-40B4-BE49-F238E27FC236}">
                <a16:creationId xmlns:a16="http://schemas.microsoft.com/office/drawing/2014/main" id="{7B4FB5D4-9AEF-42FC-B389-AC2829CA39C9}"/>
              </a:ext>
            </a:extLst>
          </p:cNvPr>
          <p:cNvSpPr/>
          <p:nvPr/>
        </p:nvSpPr>
        <p:spPr>
          <a:xfrm>
            <a:off x="8172450" y="1341438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>
            <a:extLst>
              <a:ext uri="{FF2B5EF4-FFF2-40B4-BE49-F238E27FC236}">
                <a16:creationId xmlns:a16="http://schemas.microsoft.com/office/drawing/2014/main" id="{33845106-EBD0-4DB4-9F6A-F9BE693EC695}"/>
              </a:ext>
            </a:extLst>
          </p:cNvPr>
          <p:cNvSpPr/>
          <p:nvPr/>
        </p:nvSpPr>
        <p:spPr>
          <a:xfrm>
            <a:off x="96838" y="1420813"/>
            <a:ext cx="730250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>
            <a:extLst>
              <a:ext uri="{FF2B5EF4-FFF2-40B4-BE49-F238E27FC236}">
                <a16:creationId xmlns:a16="http://schemas.microsoft.com/office/drawing/2014/main" id="{AF377B82-2F38-4449-861E-8FA973CA4B67}"/>
              </a:ext>
            </a:extLst>
          </p:cNvPr>
          <p:cNvSpPr/>
          <p:nvPr/>
        </p:nvSpPr>
        <p:spPr>
          <a:xfrm>
            <a:off x="6540500" y="444500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>
            <a:extLst>
              <a:ext uri="{FF2B5EF4-FFF2-40B4-BE49-F238E27FC236}">
                <a16:creationId xmlns:a16="http://schemas.microsoft.com/office/drawing/2014/main" id="{3050959D-13D9-4BBD-8CF6-8E5F8503EB0F}"/>
              </a:ext>
            </a:extLst>
          </p:cNvPr>
          <p:cNvSpPr/>
          <p:nvPr/>
        </p:nvSpPr>
        <p:spPr>
          <a:xfrm>
            <a:off x="1685925" y="488950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63D3F27B-7420-4190-97C2-18E299D72A44}"/>
              </a:ext>
            </a:extLst>
          </p:cNvPr>
          <p:cNvSpPr/>
          <p:nvPr/>
        </p:nvSpPr>
        <p:spPr>
          <a:xfrm>
            <a:off x="863600" y="3789363"/>
            <a:ext cx="7535863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ИСПОЛЬЗОВАНАНИЕ ЭМПИРИЧЕСКИХ МЕТОДОВ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(наблюдение, описание, сравнение, измерение)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BB3772D8-C0B7-4B14-BC45-148333D037DA}"/>
              </a:ext>
            </a:extLst>
          </p:cNvPr>
          <p:cNvSpPr/>
          <p:nvPr/>
        </p:nvSpPr>
        <p:spPr>
          <a:xfrm>
            <a:off x="863600" y="4941888"/>
            <a:ext cx="7535863" cy="5286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</a:t>
            </a: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C1E2E75B-E421-40BD-AFD8-8C24ED703816}"/>
              </a:ext>
            </a:extLst>
          </p:cNvPr>
          <p:cNvSpPr/>
          <p:nvPr/>
        </p:nvSpPr>
        <p:spPr>
          <a:xfrm>
            <a:off x="827088" y="5661025"/>
            <a:ext cx="7572375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РЕЗУЛЬТАТА ИССЛЕДОВАНИЙ: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карты, листы наблюдения, карты индивидуального сопровождения, карта индивидуального роста  </a:t>
            </a:r>
          </a:p>
        </p:txBody>
      </p:sp>
      <p:sp>
        <p:nvSpPr>
          <p:cNvPr id="22" name="Выгнутая вправо стрелка 21">
            <a:extLst>
              <a:ext uri="{FF2B5EF4-FFF2-40B4-BE49-F238E27FC236}">
                <a16:creationId xmlns:a16="http://schemas.microsoft.com/office/drawing/2014/main" id="{C0F88E63-D877-4372-809A-C2E49FB1E668}"/>
              </a:ext>
            </a:extLst>
          </p:cNvPr>
          <p:cNvSpPr/>
          <p:nvPr/>
        </p:nvSpPr>
        <p:spPr>
          <a:xfrm>
            <a:off x="7978775" y="4687888"/>
            <a:ext cx="730250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2">
            <a:extLst>
              <a:ext uri="{FF2B5EF4-FFF2-40B4-BE49-F238E27FC236}">
                <a16:creationId xmlns:a16="http://schemas.microsoft.com/office/drawing/2014/main" id="{1A09E4C3-A1F4-44BF-B9E6-7D6A0952A211}"/>
              </a:ext>
            </a:extLst>
          </p:cNvPr>
          <p:cNvSpPr/>
          <p:nvPr/>
        </p:nvSpPr>
        <p:spPr>
          <a:xfrm>
            <a:off x="323850" y="4703763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Содержимое 1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Оценку внеурочной деятельности следует осуществлять комплексно, по нескольким параметрам</a:t>
            </a:r>
            <a:r>
              <a:rPr lang="ru-RU" altLang="ru-RU" smtClean="0"/>
              <a:t>:</a:t>
            </a:r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Оценка результатов внеурочной деятельности</a:t>
            </a:r>
            <a:b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обучающихся в рамках ФГОС (через мониторинг)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420938"/>
            <a:ext cx="3744912" cy="316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Анализ общего состояния ВД: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включенность учащихся  в систему; ресурсная обеспеченность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3969" y="2420938"/>
            <a:ext cx="4032448" cy="316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Эффективность  ВД: </a:t>
            </a: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личность учащегося, </a:t>
            </a: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классный (детский) коллектив,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профессион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позиция педагога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Оценка результатов внеурочной деятельности</a:t>
            </a:r>
            <a:b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обучающихся в рамках ФГОС (через мониторинг)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484313"/>
            <a:ext cx="4608512" cy="2449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Продуктивность ВД: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уровень достижения ожидаемых результатов; достижения учащихся в выбранных видах внеурочной  деятельности;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рост мотивации к внеурочной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149080"/>
            <a:ext cx="4537075" cy="216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Удовлетворенность участников деятельности ее организацией и результатами.</a:t>
            </a:r>
          </a:p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2185</TotalTime>
  <Words>2438</Words>
  <Application>Microsoft Office PowerPoint</Application>
  <PresentationFormat>Экран (4:3)</PresentationFormat>
  <Paragraphs>469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36</vt:i4>
      </vt:variant>
    </vt:vector>
  </HeadingPairs>
  <TitlesOfParts>
    <vt:vector size="54" baseType="lpstr">
      <vt:lpstr>MS PGothic</vt:lpstr>
      <vt:lpstr>Arial</vt:lpstr>
      <vt:lpstr>Calibri</vt:lpstr>
      <vt:lpstr>Cambria</vt:lpstr>
      <vt:lpstr>Courier New</vt:lpstr>
      <vt:lpstr>Lucida Sans Unicode</vt:lpstr>
      <vt:lpstr>ＭＳ 明朝</vt:lpstr>
      <vt:lpstr>Times New Roman</vt:lpstr>
      <vt:lpstr>Times New Roman CYR</vt:lpstr>
      <vt:lpstr>Titillium Web</vt:lpstr>
      <vt:lpstr>Verdana</vt:lpstr>
      <vt:lpstr>Wingdings</vt:lpstr>
      <vt:lpstr>Wingdings 2</vt:lpstr>
      <vt:lpstr>Wingdings 3</vt:lpstr>
      <vt:lpstr>Соседство</vt:lpstr>
      <vt:lpstr>9_Открытая</vt:lpstr>
      <vt:lpstr>6_Открытая</vt:lpstr>
      <vt:lpstr>4_Открытая</vt:lpstr>
      <vt:lpstr>Организация внеурочной деятельности (семинар-совещание) </vt:lpstr>
      <vt:lpstr>Нормативные правовые документы </vt:lpstr>
      <vt:lpstr>Презентация PowerPoint</vt:lpstr>
      <vt:lpstr>Внеурочная деятельность в структуре и содержании ООП</vt:lpstr>
      <vt:lpstr>Направления внеурочной деятельности   </vt:lpstr>
      <vt:lpstr>П.18.3.1.2  ФГОС ООО Свобода выбора форм организации ВД</vt:lpstr>
      <vt:lpstr>Презентация PowerPoint</vt:lpstr>
      <vt:lpstr>Оценка результатов внеурочной деятельности обучающихся в рамках ФГОС (через мониторинг) </vt:lpstr>
      <vt:lpstr>Оценка результатов внеурочной деятельности обучающихся в рамках ФГОС (через мониторинг)</vt:lpstr>
      <vt:lpstr>План внеурочной деятельности </vt:lpstr>
      <vt:lpstr>Структура учебного плана НОО</vt:lpstr>
      <vt:lpstr>Количество часов на ВД</vt:lpstr>
      <vt:lpstr>Направления ВД  (см. приложение к ФГОС)</vt:lpstr>
      <vt:lpstr>ВД для глухих обучающихся  (пр. № 1598) </vt:lpstr>
      <vt:lpstr>Индивидуальный учебный план</vt:lpstr>
      <vt:lpstr>Презентация PowerPoint</vt:lpstr>
      <vt:lpstr>Дополнительное  образование</vt:lpstr>
      <vt:lpstr>Различия внеурочной деятельности от дополнительного образования</vt:lpstr>
      <vt:lpstr>П. 7 ч.1 ст. 34  ФЗ № 273 – ФЗ  (см. изм с 01.09.2020)</vt:lpstr>
      <vt:lpstr>Согласно Порядку: </vt:lpstr>
      <vt:lpstr>ФГОС НОО</vt:lpstr>
      <vt:lpstr>ФГОС ООО//СОО</vt:lpstr>
      <vt:lpstr>Виды деятельности</vt:lpstr>
      <vt:lpstr>Формы организации внеурочной деятельности ФГОС  НОО /ООО/СОО</vt:lpstr>
      <vt:lpstr>Формы организации внеурочной деятельности (ФГОС НОО УО)</vt:lpstr>
      <vt:lpstr>Презентация PowerPoint</vt:lpstr>
      <vt:lpstr>Индивидуальная карта занятости обучающегося _____ класса _______________________________________________________ (Фамилия Имя )  </vt:lpstr>
      <vt:lpstr>Презентация PowerPoint</vt:lpstr>
      <vt:lpstr>Презентация PowerPoint</vt:lpstr>
      <vt:lpstr>Отражение интенсивов в журналах учета внеурочной деятельности</vt:lpstr>
      <vt:lpstr>Модели ВД</vt:lpstr>
      <vt:lpstr>Презентация PowerPoint</vt:lpstr>
      <vt:lpstr> Варианты программ</vt:lpstr>
      <vt:lpstr>Комплексная программа внеурочной деятельности </vt:lpstr>
      <vt:lpstr>Любая модель ВД строится на основе понимая структуры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Оленникова Ольга Николаевна</dc:creator>
  <cp:lastModifiedBy>Пользователь Windows</cp:lastModifiedBy>
  <cp:revision>74</cp:revision>
  <dcterms:created xsi:type="dcterms:W3CDTF">2018-12-10T07:29:13Z</dcterms:created>
  <dcterms:modified xsi:type="dcterms:W3CDTF">2021-01-27T15:27:48Z</dcterms:modified>
</cp:coreProperties>
</file>