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93" r:id="rId3"/>
    <p:sldId id="270" r:id="rId4"/>
    <p:sldId id="271" r:id="rId5"/>
    <p:sldId id="272" r:id="rId6"/>
    <p:sldId id="273" r:id="rId7"/>
    <p:sldId id="259" r:id="rId8"/>
    <p:sldId id="258" r:id="rId9"/>
    <p:sldId id="277" r:id="rId10"/>
    <p:sldId id="274" r:id="rId11"/>
    <p:sldId id="275" r:id="rId12"/>
    <p:sldId id="278" r:id="rId13"/>
    <p:sldId id="265" r:id="rId14"/>
    <p:sldId id="279" r:id="rId15"/>
    <p:sldId id="280" r:id="rId16"/>
    <p:sldId id="281" r:id="rId17"/>
    <p:sldId id="266" r:id="rId18"/>
    <p:sldId id="282" r:id="rId19"/>
    <p:sldId id="283" r:id="rId20"/>
    <p:sldId id="285" r:id="rId21"/>
    <p:sldId id="286" r:id="rId22"/>
    <p:sldId id="287" r:id="rId23"/>
    <p:sldId id="294" r:id="rId24"/>
    <p:sldId id="295" r:id="rId25"/>
    <p:sldId id="288" r:id="rId26"/>
    <p:sldId id="289" r:id="rId27"/>
    <p:sldId id="267" r:id="rId28"/>
    <p:sldId id="268" r:id="rId29"/>
    <p:sldId id="290" r:id="rId30"/>
    <p:sldId id="292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7qpcRnZ4rEVj5WEFrSjnA==" hashData="7SZCcrRMczMcQB9OulomkViYfXvAkrvc5uDCGwEv9OpQKiHqWf7+4YWzQk/uuIz8zqmhfytudhK0J4bGTjA/2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1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9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0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4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4047-D78E-4551-B79F-DE835ABCABDC}" type="datetimeFigureOut">
              <a:rPr lang="ru-RU" smtClean="0"/>
              <a:pPr/>
              <a:t>27-01-2021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77C9-D6D5-43F3-9F14-481D79FE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8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17/#&#1095;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17/#&#1095;4" TargetMode="External"/><Relationship Id="rId5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34/" TargetMode="External"/><Relationship Id="rId4" Type="http://schemas.openxmlformats.org/officeDocument/2006/relationships/hyperlink" Target="https://dogovor-urist.ru/%D0%B7%D0%B0%D0%BA%D0%BE%D0%BD%D1%8B/%D0%B7%D0%B0%D0%BA%D0%BE%D0%BD_%D0%BE%D0%B1_%D0%BE%D0%B1%D1%80%D0%B0%D0%B7%D0%BE%D0%B2%D0%B0%D0%BD%D0%B8%D0%B8/%D1%81%D1%82%D0%B0%D1%82%D1%8C%D1%8F_17/#&#1095;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nso.ru/polnomoch_rf/perechen_polnomoch/Pages/nadzor_polnomoch.asp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109" y="1041009"/>
            <a:ext cx="7550270" cy="32001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дополнительного профессионального образования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«Городской центр развития образования»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ООП и образовательной деятельности ОУ  в рамках контроля качества образования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4233" y="4331799"/>
            <a:ext cx="6858000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Суворова И.Н.,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повышения квалификации</a:t>
            </a:r>
          </a:p>
          <a:p>
            <a:pPr algn="r">
              <a:lnSpc>
                <a:spcPct val="100000"/>
              </a:lnSpc>
            </a:pPr>
            <a:endParaRPr lang="ru-RU" sz="20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639" y="5987561"/>
            <a:ext cx="21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18" y="4634739"/>
            <a:ext cx="1836768" cy="173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60" y="107024"/>
            <a:ext cx="1173773" cy="156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68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964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19.1 ФГОС НОО                                                                            18.1.1. ФГОС ООО</a:t>
            </a:r>
          </a:p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Пояснительная записка должна раскрывать:</a:t>
            </a:r>
          </a:p>
          <a:p>
            <a:pPr marL="342900" indent="-342900">
              <a:buAutoNum type="arabicParenR"/>
            </a:pPr>
            <a:r>
              <a:rPr lang="ru-RU" dirty="0" smtClean="0"/>
              <a:t>цель и задачи реализации основной образовательной программы, </a:t>
            </a:r>
            <a:r>
              <a:rPr lang="ru-RU" b="1" dirty="0" smtClean="0"/>
              <a:t>конкретизированные в соответствии с требованиями Стандарта к результатам освоения </a:t>
            </a:r>
            <a:r>
              <a:rPr lang="ru-RU" dirty="0" smtClean="0"/>
              <a:t>обучающимися основной образовательной программы соответствующего уровня;</a:t>
            </a:r>
          </a:p>
          <a:p>
            <a:r>
              <a:rPr lang="ru-RU" dirty="0" smtClean="0"/>
              <a:t>2) принципы и подходы к формированию основной образовательной программы основного общего образования (состав участников образовательных отношений – НОО);</a:t>
            </a:r>
          </a:p>
          <a:p>
            <a:r>
              <a:rPr lang="ru-RU" dirty="0" smtClean="0"/>
              <a:t>3) общую характеристику ООП (НОО);</a:t>
            </a:r>
          </a:p>
          <a:p>
            <a:r>
              <a:rPr lang="ru-RU" dirty="0" smtClean="0"/>
              <a:t>4) Общие подходы к организации внеурочной деятельности (НОО).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6531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5263" algn="ctr" defTabSz="828675" hangingPunct="0">
              <a:buClr>
                <a:srgbClr val="000000"/>
              </a:buClr>
              <a:buSzPct val="45000"/>
            </a:pPr>
            <a:endParaRPr lang="ru-RU" altLang="ru-RU" dirty="0" smtClean="0">
              <a:latin typeface="Cambria" pitchFamily="18" charset="0"/>
              <a:ea typeface="Andale Sans UI"/>
              <a:cs typeface="Tahoma" pitchFamily="34" charset="0"/>
            </a:endParaRPr>
          </a:p>
          <a:p>
            <a:pPr indent="-195263" defTabSz="828675" hangingPunct="0">
              <a:buClr>
                <a:srgbClr val="000000"/>
              </a:buClr>
              <a:buSzPct val="45000"/>
              <a:buFontTx/>
              <a:buChar char="-"/>
            </a:pPr>
            <a:endParaRPr lang="ru-RU" altLang="ru-RU" dirty="0">
              <a:latin typeface="Times New Roman" pitchFamily="18" charset="0"/>
              <a:ea typeface="Andale Sans UI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Пояснительной записке следует:</a:t>
            </a: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откорректировать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(обновить)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нормативных правовых документов, на основе которых разработана ООП,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реализации ОПП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конкретизироват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 в соответствии с требованиями ФГОС 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задачах реализации ООП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отразить специфику ОУ,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внести информацию о соотношении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обязательной части и части, формируемой участниками образовательных отношений.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отразить реализацию </a:t>
            </a:r>
            <a:r>
              <a:rPr lang="ru-RU" altLang="ru-RU" b="1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принципа преемственности </a:t>
            </a: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 уровням  общего образования,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внести данные </a:t>
            </a:r>
            <a:r>
              <a:rPr lang="ru-RU" altLang="ru-RU" b="1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 информированности родителей </a:t>
            </a:r>
            <a:r>
              <a:rPr lang="ru-RU" altLang="ru-RU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(законных представителей)  обучающихся об особенностях реализации ООП,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95263" defTabSz="828675" hangingPunct="0">
              <a:buClr>
                <a:srgbClr val="000000"/>
              </a:buClr>
              <a:buSzPct val="45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включить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специфики 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программой развития, миссией), особенностей  контингента обучающихся,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окружения.</a:t>
            </a:r>
          </a:p>
        </p:txBody>
      </p:sp>
      <p:pic>
        <p:nvPicPr>
          <p:cNvPr id="6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7675" y="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660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части «Планируемые результаты освоения ООП» необходимо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представить основные группы планируемых результатов,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конкретизированные к специфике ОУ;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описать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 требованиями ФГОС, образовательной деятельностью и системой оценки результатов освоения обучающимися ООП;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представить планируемые результаты освоения ООП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содержательную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критериальную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основу для разработки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рабочих программ учебных предметов, рабочих программ курсов внеурочной деятельности, курсов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направленности, программы воспитания, коррекционной работы;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обратить внимание на наличие планируемых результатов по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предметным областям «Основы духовно-нравственной культуры народов России»  (ООП ООО)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(Письмо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РФ от 19.01.2018 № 08-96),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«Родной язык (русский)», Родная литература (русская)», Иностранные языки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(второй иностранный язык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предметам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формируемой участниками образовательных отношений, и курсам внеурочной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предметных результатах по физической культуре обеспечить учет возможностей  освоения обучающимся физкультурно-спортивного комплекса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должны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быть представлены только требованиями к ним (ФГОС). Предметные результаты следует представить  по уровням освоения (базовый и повышенный) в формулировках: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выпускник научиться, выпускник получит возможность научиться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0960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19.9 ФГОС НОО                                                                                            18.1.3. ФГОС ОО </a:t>
            </a:r>
          </a:p>
          <a:p>
            <a:endParaRPr lang="ru-RU" sz="1600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Система оценки достижения планируемых результатов освоения основной образовательной программы должна: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1) определять/закреплять  основные направления и цели оценочной деятельности, ориентированной на управление качеством образования, </a:t>
            </a:r>
            <a:r>
              <a:rPr lang="ru-RU" sz="1600" b="1" dirty="0" smtClean="0"/>
              <a:t>описывать объект и содержание оценки, критерии, процедуры и состав инструментария оценивания, формы представления результатов, условия и границы применения системы оценки;</a:t>
            </a:r>
          </a:p>
          <a:p>
            <a:r>
              <a:rPr lang="ru-RU" sz="1600" dirty="0" smtClean="0"/>
              <a:t>2) ориентировать образовательную деятельность на духовно-нравственное развитие и воспитание обучающихся, реализацию требований к результатам освоения основной образовательной программы;</a:t>
            </a:r>
          </a:p>
          <a:p>
            <a:r>
              <a:rPr lang="ru-RU" sz="1600" dirty="0" smtClean="0"/>
              <a:t>3) </a:t>
            </a:r>
            <a:r>
              <a:rPr lang="ru-RU" sz="1600" b="1" dirty="0" smtClean="0"/>
              <a:t>обеспечивать комплексный подход </a:t>
            </a:r>
            <a:r>
              <a:rPr lang="ru-RU" sz="1600" dirty="0" smtClean="0"/>
              <a:t>к оценке результатов освоения основной образовательной программы, позволяющий вести оценку предметных,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и личностных результатов;</a:t>
            </a:r>
          </a:p>
          <a:p>
            <a:r>
              <a:rPr lang="ru-RU" sz="1600" dirty="0" smtClean="0"/>
              <a:t>4) </a:t>
            </a:r>
            <a:r>
              <a:rPr lang="ru-RU" sz="1600" b="1" dirty="0" smtClean="0"/>
              <a:t>обеспечивать оценку динамики индивидуальных достижений обучающихся </a:t>
            </a:r>
            <a:r>
              <a:rPr lang="ru-RU" sz="1600" dirty="0" smtClean="0"/>
              <a:t>в процессе освоения основной общеобразовательной программы;</a:t>
            </a:r>
          </a:p>
          <a:p>
            <a:r>
              <a:rPr lang="ru-RU" sz="1600" dirty="0" smtClean="0"/>
              <a:t>5) </a:t>
            </a:r>
            <a:r>
              <a:rPr lang="ru-RU" sz="1600" b="1" dirty="0" smtClean="0"/>
              <a:t>предусматривать использование разнообразных методов и форм, взаимно дополняющих друг друга</a:t>
            </a:r>
            <a:r>
              <a:rPr lang="ru-RU" sz="1600" dirty="0" smtClean="0"/>
              <a:t> (стандартизированные письменные и устные работы, проекты, практические работы, творческие работы, самоанализ и самооценка, наблюдения, испытания (тесты) и иное);</a:t>
            </a:r>
          </a:p>
          <a:p>
            <a:r>
              <a:rPr lang="ru-RU" sz="1600" dirty="0" smtClean="0"/>
              <a:t>6) </a:t>
            </a:r>
            <a:r>
              <a:rPr lang="ru-RU" sz="1600" b="1" dirty="0" smtClean="0"/>
              <a:t>позволять использовать результаты итоговой оценки выпускников, </a:t>
            </a:r>
            <a:r>
              <a:rPr lang="ru-RU" sz="1600" dirty="0" smtClean="0"/>
              <a:t>характеризующие уровень достижения планируемых результатов освоения основной образовательной программы, </a:t>
            </a:r>
            <a:r>
              <a:rPr lang="ru-RU" sz="1600" b="1" dirty="0" smtClean="0"/>
              <a:t>как основы для оценки деятельности организации</a:t>
            </a:r>
            <a:r>
              <a:rPr lang="ru-RU" sz="1600" dirty="0" smtClean="0"/>
              <a:t>, осуществляющей образовательную деятельность и системы образования разного уровня.</a:t>
            </a:r>
            <a:endParaRPr lang="ru-RU" sz="1200" dirty="0"/>
          </a:p>
        </p:txBody>
      </p:sp>
      <p:pic>
        <p:nvPicPr>
          <p:cNvPr id="3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0960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052265"/>
              </p:ext>
            </p:extLst>
          </p:nvPr>
        </p:nvGraphicFramePr>
        <p:xfrm>
          <a:off x="179512" y="332656"/>
          <a:ext cx="8640960" cy="640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61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1.2. Содержательный раздел ООП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51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65214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Программа развития универсальных учебных действий (программа формирования общеучебных умений и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навыков – НОО ) 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19.4 ФГОС НОО,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18.2.1. ФГОС ООО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Программы учебных предметов,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курсов :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19.5 ФГОС НОО,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18.2.2. ФГОС ООО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0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планируемые результаты освоения учебного предмета, курса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90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содержание учебного предмета, курса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10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тематическое планирования с указанием количества часов, отводимых на освоение каждой темы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484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Программы курсов внеурочной деятельности </a:t>
                      </a:r>
                    </a:p>
                  </a:txBody>
                  <a:tcPr marL="32308" marR="32308" marT="0" marB="0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19.5 ФГОС НОО,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18.2.2. ФГОС ООО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0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результаты освоения курса внеурочной деятельности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810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содержание курса внеурочной деятельности с указанием форм организации и видов деятельности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90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тематическое планирование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492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Программа воспитания и социализации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обучающихся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(Программа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</a:rPr>
                        <a:t> духовно-нравственного развития и воспитания, Программа формирования экологической культуры, здорового и  безопасного образа жизни и – НОО)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п.п. 19.6, 19.7  ФГОС НОО,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п.18.2.3 ФГОС ООО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909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Программа коррекционной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работы : 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32308" marR="32308" marT="0" marB="0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п. 19.8 ФГОС НОО,</a:t>
                      </a:r>
                      <a:endParaRPr lang="ru-RU" sz="1400" dirty="0" smtClean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п.18.2.4 ФГОС ООО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2187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система комплексного психолого-медико-социального сопровождения и поддержки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обучающихся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30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планируемые результаты коррекционной работы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3437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перечень и содержание индивидуально ориентированных коррекционных направлений работы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93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развития универсальных учебных действий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должны быть описаны: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условия, обеспечивающих развитие УУД,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типовые задачи применения УУД;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система оценки деятельности организации, осуществляющей образовательную деятельность, по формированию и развитию универсальных учебных действий у обучающихся;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методика и инструментарий мониторинга успешности освоения и применения обучающимися универсальных учебных действий.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3336" y="3342269"/>
            <a:ext cx="8605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коррекционной работы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отследить наличие: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перечня и содержания индивидуально ориентированных направлений работы, способствующих освоению обучающимися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особыми образовательными потребностями ООП;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механизма взаимодействия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предусматривающий общую целевую и единую стратегическую направленность работы с учетом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вариативно-деятельностной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тактики учителей, специалистов в области специальной психологии, медицинских работников организации, осуществляющей образовательную деятельность, других организаций, осуществляющих образовательную деятельность и институтов общества, реализующийся в единстве урочной, внеурочной и внешкольной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306" y="6209013"/>
            <a:ext cx="916694" cy="6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34" y="2507997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направления деятельности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не отражают специфику ОУ, запросы участников образовательных отношений;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конкретизированы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содержание, виды деятельности и формы занятий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с обучающимися по каждому из направлений;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не отражена система взаимодействия по направлениям воспитания с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предприятиями, общественными организациями, в том числе с системой дополнительного образования;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</a:rPr>
              <a:t>не представлена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система поощрения социальной успешности и проявлений активной жизненной позиции обучающихся;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не установлены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критерии, показатели эффективности деятельности ОУ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части духовно-нравственного развития, воспитания и социализации обучающихся;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 отсутствуют описание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методик и инструментария мониторинга деятельности ОУ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части духовно-нравственного развития, воспитания и социализации обучающихся.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НОО «Программа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духовно-нарвственного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воспитания и развития обучающихся»; «Программа формирования экологической культуры, здорового и безопасного образа жизни»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воспитания и социализация</a:t>
            </a:r>
            <a:r>
              <a:rPr 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типичными замечаниями являются: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94928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16632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отдельных учебных предметов, курсов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программах по учебным предметам следует: 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отражать полное название учебного предмета, курса и предметной области, к которой он относится;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правильно указывать названия документов, с учетом которых разрабатывалась РП,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соотнести планируемые результаты в РП с планируемыми результатами в Целевом разделе ООП (особенно в части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результатов),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-детализировать по годам обучения информацию  в пунктах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Тематическое планирование с указанием количества часов по каждой теме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 рабочую программу по учебному предмету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культура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внести изменения, утвержденные приказами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29.12.2014 № 1643,  1644 (подготовка к выполнению нормативов Всероссийского ФСК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 к труду и обороне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99071"/>
              </p:ext>
            </p:extLst>
          </p:nvPr>
        </p:nvGraphicFramePr>
        <p:xfrm>
          <a:off x="215006" y="3140968"/>
          <a:ext cx="8928994" cy="273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80">
                  <a:extLst>
                    <a:ext uri="{9D8B030D-6E8A-4147-A177-3AD203B41FA5}">
                      <a16:colId xmlns:a16="http://schemas.microsoft.com/office/drawing/2014/main" val="3216525187"/>
                    </a:ext>
                  </a:extLst>
                </a:gridCol>
                <a:gridCol w="5634313">
                  <a:extLst>
                    <a:ext uri="{9D8B030D-6E8A-4147-A177-3AD203B41FA5}">
                      <a16:colId xmlns:a16="http://schemas.microsoft.com/office/drawing/2014/main" val="1787618625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490863901"/>
                    </a:ext>
                  </a:extLst>
                </a:gridCol>
              </a:tblGrid>
              <a:tr h="3193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</a:t>
                      </a:r>
                      <a:r>
                        <a:rPr lang="ru-RU" sz="1600" baseline="0" dirty="0" smtClean="0"/>
                        <a:t>  раб. п</a:t>
                      </a:r>
                      <a:r>
                        <a:rPr lang="ru-RU" sz="1600" dirty="0" smtClean="0"/>
                        <a:t>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Обязательные</a:t>
                      </a:r>
                      <a:r>
                        <a:rPr lang="ru-RU" sz="1600" baseline="0" dirty="0" smtClean="0"/>
                        <a:t> элементы структуры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  ПР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79356"/>
                  </a:ext>
                </a:extLst>
              </a:tr>
              <a:tr h="12484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РП учебных предметов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(УП)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содержание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тематическое планирование </a:t>
                      </a: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количества часов, отводимых на освоение каждой темы.</a:t>
                      </a:r>
                      <a:endParaRPr lang="ru-RU" sz="16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</a:p>
                    <a:p>
                      <a:r>
                        <a:rPr lang="ru-RU" sz="1600" dirty="0" err="1" smtClean="0"/>
                        <a:t>метапредметные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предметные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16911"/>
                  </a:ext>
                </a:extLst>
              </a:tr>
              <a:tr h="10938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РП курсов ВД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(ПВД)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результаты освоения курса внеурочной деятельности;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содержание курса внеурочной деятельности </a:t>
                      </a: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форм организации и видов деятельности;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тематическое планирование.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</a:p>
                    <a:p>
                      <a:r>
                        <a:rPr lang="ru-RU" sz="1600" dirty="0" err="1" smtClean="0"/>
                        <a:t>метапредметные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266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6512" y="593467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!!! Обязательно отразить условия реализации </a:t>
            </a:r>
            <a:r>
              <a:rPr lang="ru-RU" dirty="0" smtClean="0"/>
              <a:t>(материально-технические, информационные, учебно-методические) или в РП или Организационном разделе  ООП «Система условий реализации ООП»)</a:t>
            </a:r>
            <a:endParaRPr lang="ru-RU" dirty="0"/>
          </a:p>
        </p:txBody>
      </p:sp>
      <p:pic>
        <p:nvPicPr>
          <p:cNvPr id="6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21121"/>
            <a:ext cx="899592" cy="63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459102"/>
              </p:ext>
            </p:extLst>
          </p:nvPr>
        </p:nvGraphicFramePr>
        <p:xfrm>
          <a:off x="251520" y="260644"/>
          <a:ext cx="8640960" cy="6495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1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1.3. Организационный раздел </a:t>
                      </a:r>
                      <a:r>
                        <a:rPr lang="ru-RU" sz="1400" dirty="0" smtClean="0">
                          <a:effectLst/>
                        </a:rPr>
                        <a:t>ООП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план 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п. 19.3 ФГОС НОО,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latin typeface="+mn-lt"/>
                        </a:rPr>
                        <a:t>п. 18.3.1 ФГОС ООО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общий объем нагрузки обучающихся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состав и структура обязательных предметных областей и учебных предметов по классам (годам обучения)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кол-во учебных занятий за </a:t>
                      </a:r>
                      <a:r>
                        <a:rPr lang="ru-RU" sz="1400" b="0" dirty="0" smtClean="0">
                          <a:effectLst/>
                        </a:rPr>
                        <a:t>… </a:t>
                      </a:r>
                      <a:r>
                        <a:rPr lang="ru-RU" sz="1400" b="0" dirty="0">
                          <a:effectLst/>
                        </a:rPr>
                        <a:t>лет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формы промежуточной аттестации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latin typeface="+mn-lt"/>
                        </a:rPr>
                        <a:t> п.1, ст. 58 Закона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Индивидуальный учебный план: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latin typeface="+mn-lt"/>
                        </a:rPr>
                        <a:t>п. 19.4 ФГОС НОО,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</a:rPr>
                        <a:t>п. 18.3.1.ФГОС ООО, СОО</a:t>
                      </a:r>
                      <a:endParaRPr lang="ru-RU" sz="1400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общий объем нагрузки обучающихся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состав и структура обязательных предметных областей и учебных предметов по классам (годам обучения)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кол-во учебных занятий за </a:t>
                      </a:r>
                      <a:r>
                        <a:rPr lang="ru-RU" sz="1400" b="0" dirty="0" smtClean="0">
                          <a:effectLst/>
                        </a:rPr>
                        <a:t>… </a:t>
                      </a:r>
                      <a:r>
                        <a:rPr lang="ru-RU" sz="1400" b="0" dirty="0">
                          <a:effectLst/>
                        </a:rPr>
                        <a:t>лет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формы промежуточной аттестации</a:t>
                      </a:r>
                      <a:endParaRPr lang="ru-RU" sz="14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latin typeface="+mn-lt"/>
                        </a:rPr>
                        <a:t>п.1, ст.58 Закона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Календарный учебный график 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latin typeface="+mn-lt"/>
                        </a:rPr>
                        <a:t>п. 19.10.1 ФГОС НОО,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</a:rPr>
                        <a:t>п. 18.3.1.1.ФГОС ООО</a:t>
                      </a: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даты начала и окончания учебного года;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продолжительность учебного года, четвертей (триместров);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сроки и продолжительность каникул;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 сроки проведения промежуточных аттестаций)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внеурочной деятельности 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400" dirty="0">
                        <a:effectLst/>
                      </a:endParaRPr>
                    </a:p>
                  </a:txBody>
                  <a:tcPr marL="32308" marR="32308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п. 19.10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ФГОС НОО,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п. 18.3.1.2.ФГОС ООО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0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внеурочной деятельности определяет состав и структуру направлений,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формы организации, объем внеурочной </a:t>
                      </a:r>
                      <a:r>
                        <a:rPr lang="ru-RU" sz="1400" dirty="0" smtClean="0">
                          <a:effectLst/>
                        </a:rPr>
                        <a:t>деятельности,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объем внеурочной деятельности на </a:t>
                      </a:r>
                      <a:r>
                        <a:rPr lang="ru-RU" sz="1400" b="1" u="non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уровнь</a:t>
                      </a:r>
                      <a:r>
                        <a:rPr lang="ru-RU" sz="1400" b="1" u="non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endParaRPr lang="ru-RU" sz="1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85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619125" y="252413"/>
            <a:ext cx="81645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36712"/>
            <a:ext cx="8928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структуре заданы  </a:t>
            </a:r>
            <a:r>
              <a:rPr lang="ru-RU" sz="2000" b="1" u="sng" dirty="0" smtClean="0"/>
              <a:t>предметные области</a:t>
            </a:r>
            <a:r>
              <a:rPr lang="ru-RU" sz="2000" dirty="0" smtClean="0"/>
              <a:t>, которые включают, определенные ФГОС </a:t>
            </a:r>
            <a:r>
              <a:rPr lang="ru-RU" sz="2000" b="1" u="sng" dirty="0" smtClean="0"/>
              <a:t>учебные предметы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бязательной части;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ч</a:t>
            </a:r>
            <a:r>
              <a:rPr lang="ru-RU" sz="2000" dirty="0" smtClean="0"/>
              <a:t>асти, формируемой участниками образовательных отношений.</a:t>
            </a:r>
            <a:endParaRPr lang="ru-RU" sz="800" dirty="0" smtClean="0"/>
          </a:p>
          <a:p>
            <a:r>
              <a:rPr lang="ru-RU" sz="2000" dirty="0"/>
              <a:t>Название предметных областей и  учебных предметов должно соответствовать </a:t>
            </a:r>
            <a:r>
              <a:rPr lang="ru-RU" sz="2000" b="1" u="sng" dirty="0"/>
              <a:t>ФГОС</a:t>
            </a:r>
            <a:r>
              <a:rPr lang="ru-RU" sz="2000" b="1" u="sng" dirty="0" smtClean="0"/>
              <a:t>.</a:t>
            </a:r>
          </a:p>
          <a:p>
            <a:r>
              <a:rPr lang="ru-RU" sz="2000" dirty="0" smtClean="0"/>
              <a:t>В соответствии с приказами 1576, 1577 самостоятельными предметными областями являются: </a:t>
            </a:r>
          </a:p>
          <a:p>
            <a:pPr>
              <a:buFontTx/>
              <a:buChar char="-"/>
            </a:pPr>
            <a:r>
              <a:rPr lang="ru-RU" b="1" dirty="0" smtClean="0"/>
              <a:t>«Русский язык и литературное чтение» (НОО), «Русский язык и литература» (ООО);</a:t>
            </a:r>
          </a:p>
          <a:p>
            <a:pPr>
              <a:buFontTx/>
              <a:buChar char="-"/>
            </a:pPr>
            <a:r>
              <a:rPr lang="ru-RU" b="1" dirty="0" smtClean="0"/>
              <a:t> «Родной язык и литературное чтение на родном языке» (НОО), «Родной язык и родная литература» (ООО);</a:t>
            </a:r>
          </a:p>
          <a:p>
            <a:pPr>
              <a:buFontTx/>
              <a:buChar char="-"/>
            </a:pPr>
            <a:r>
              <a:rPr lang="ru-RU" b="1" dirty="0" smtClean="0"/>
              <a:t>«Иностранные языки».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!! </a:t>
            </a:r>
            <a:r>
              <a:rPr lang="ru-RU" sz="2000" dirty="0" smtClean="0"/>
              <a:t>Отдельными предметами являются </a:t>
            </a:r>
            <a:r>
              <a:rPr lang="ru-RU" sz="2000" b="1" dirty="0" smtClean="0"/>
              <a:t>алгебра и геометрия (с 7 класса)</a:t>
            </a:r>
            <a:r>
              <a:rPr lang="ru-RU" sz="2000" dirty="0" smtClean="0"/>
              <a:t>, </a:t>
            </a:r>
            <a:r>
              <a:rPr lang="ru-RU" sz="2000" b="1" dirty="0" smtClean="0"/>
              <a:t>всеобщая история и история России (либо интегрированный учебный предмет «История России. Всеобщая история»)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smtClean="0"/>
              <a:t>В  части предметов предусмотрено изучение </a:t>
            </a:r>
            <a:r>
              <a:rPr lang="ru-RU" sz="2000" b="1" dirty="0" smtClean="0"/>
              <a:t>этнокультурной составляющей </a:t>
            </a:r>
            <a:r>
              <a:rPr lang="ru-RU" sz="2000" dirty="0" smtClean="0"/>
              <a:t>, </a:t>
            </a:r>
            <a:r>
              <a:rPr lang="ru-RU" sz="2000" b="1" dirty="0" smtClean="0"/>
              <a:t>объем которой определяется  в рабочей программе по предмету (курсу).</a:t>
            </a:r>
          </a:p>
          <a:p>
            <a:endParaRPr lang="ru-RU" sz="8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pic>
        <p:nvPicPr>
          <p:cNvPr id="7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699" y="6093296"/>
            <a:ext cx="860301" cy="6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91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64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Организация обучения по ИУП (индивидуальному учебному плану)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76872"/>
            <a:ext cx="8670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23) индивидуальный учебный  план  -  учебный  план,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обеспечивающий освоение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 программы  на  основе      индивидуализации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содержания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 учетом  особенностей  и   образовательных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потребностей конкретного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обучающегося;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712" y="836712"/>
            <a:ext cx="66785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b="1" dirty="0" smtClean="0">
                <a:solidFill>
                  <a:srgbClr val="800000"/>
                </a:solidFill>
              </a:rPr>
              <a:t>     Федеральный </a:t>
            </a:r>
            <a:r>
              <a:rPr lang="ru-RU" altLang="ru-RU" b="1" dirty="0">
                <a:solidFill>
                  <a:srgbClr val="800000"/>
                </a:solidFill>
              </a:rPr>
              <a:t>закон от 29 декабря 2012 г. N 273-ФЗ</a:t>
            </a:r>
          </a:p>
          <a:p>
            <a:r>
              <a:rPr lang="ru-RU" altLang="ru-RU" b="1" dirty="0">
                <a:solidFill>
                  <a:srgbClr val="800000"/>
                </a:solidFill>
              </a:rPr>
              <a:t>    "Об образовании в Российской Федерации»</a:t>
            </a:r>
          </a:p>
          <a:p>
            <a:r>
              <a:rPr lang="ru-RU" altLang="ru-RU" b="1" dirty="0">
                <a:solidFill>
                  <a:srgbClr val="800000"/>
                </a:solidFill>
              </a:rPr>
              <a:t>     </a:t>
            </a:r>
            <a:r>
              <a:rPr lang="ru-RU" altLang="ru-RU" b="1" dirty="0"/>
              <a:t>Принят Государственной Думой 21 декабря 2012 года</a:t>
            </a:r>
          </a:p>
          <a:p>
            <a:r>
              <a:rPr lang="ru-RU" altLang="ru-RU" b="1" dirty="0"/>
              <a:t>     Одобрен Советом Федерации 26 декабря 2012 года</a:t>
            </a:r>
          </a:p>
          <a:p>
            <a:pPr eaLnBrk="0" hangingPunct="0"/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655" y="1854185"/>
            <a:ext cx="7915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</a:t>
            </a:r>
            <a:r>
              <a:rPr lang="ru-RU" altLang="ru-RU" dirty="0">
                <a:solidFill>
                  <a:srgbClr val="800000"/>
                </a:solidFill>
              </a:rPr>
              <a:t>Статья 2.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422" y="3465782"/>
            <a:ext cx="8453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Обучающимся предоставляются академические права на: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обучение  по  индивидуальному  учебному  плану,  в     том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 ускоренное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обучение, в пределах осваиваемой образовательной программы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порядке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установленном локальными нормативными актами;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9404" y="3123286"/>
            <a:ext cx="7915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</a:t>
            </a:r>
            <a:r>
              <a:rPr lang="ru-RU" altLang="ru-RU" dirty="0">
                <a:solidFill>
                  <a:srgbClr val="800000"/>
                </a:solidFill>
              </a:rPr>
              <a:t>Статья </a:t>
            </a:r>
            <a:r>
              <a:rPr lang="ru-RU" altLang="ru-RU" dirty="0" smtClean="0">
                <a:solidFill>
                  <a:srgbClr val="800000"/>
                </a:solidFill>
              </a:rPr>
              <a:t>34. </a:t>
            </a:r>
            <a:endParaRPr lang="ru-RU" altLang="ru-RU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422" y="4919008"/>
            <a:ext cx="8563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обязаны: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1) добросовестно  осваивать  образовательную  программу,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индивидуальный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план, в том числе посещать предусмотренные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учебным планом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индивидуальным учебным планом учебные  занятия,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самостоятельную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подготовку  к  занятиям,  выполнять  задания,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педагогическими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работниками в рамках образовательной программ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9404" y="4549676"/>
            <a:ext cx="7915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</a:t>
            </a:r>
            <a:r>
              <a:rPr lang="ru-RU" altLang="ru-RU" dirty="0">
                <a:solidFill>
                  <a:srgbClr val="800000"/>
                </a:solidFill>
              </a:rPr>
              <a:t>Статья </a:t>
            </a:r>
            <a:r>
              <a:rPr lang="ru-RU" altLang="ru-RU" dirty="0" smtClean="0">
                <a:solidFill>
                  <a:srgbClr val="800000"/>
                </a:solidFill>
              </a:rPr>
              <a:t>43. </a:t>
            </a:r>
            <a:endParaRPr lang="ru-RU" altLang="ru-RU" dirty="0">
              <a:solidFill>
                <a:srgbClr val="800000"/>
              </a:solidFill>
            </a:endParaRPr>
          </a:p>
        </p:txBody>
      </p:sp>
      <p:pic>
        <p:nvPicPr>
          <p:cNvPr id="1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64" y="374847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24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49" y="188640"/>
            <a:ext cx="91085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2019 году проведены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проверки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84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учреждений города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Новосибирска.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них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учреждения.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В 2020 г.  проверены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23</a:t>
            </a:r>
            <a:r>
              <a:rPr lang="ru-RU" sz="2000" dirty="0" smtClean="0">
                <a:latin typeface="Times New Roman" panose="02020603050405020304" pitchFamily="18" charset="0"/>
              </a:rPr>
              <a:t> ОУ из 111 подлежащих проверке</a:t>
            </a:r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 проведенных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2019: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в 49 ОУ, подлежащем проверке, не выявлены нарушения, что составляет 58 % от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  35 ОУ, подлежащих проверке,  получили предписание, что составляет 42% от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 проведенных проверок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ОУ, подлежащем проверке, не выявлены нарушения, что составляет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количества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 ОУ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проверке,  получили предписание, что составляет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в 2019, получивших предписания, выявлены несоответствия в содержании ООП., из них: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ООП НОО  - в  7 ОУ, по  ООП ООО - в 12 ОУ.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проверено 13 ОУ , нарушений в части ООП НОО и ООП ООО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выявлено.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261" y="163796"/>
            <a:ext cx="8171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Индивидуальный учебный план предусмотрен для обучающихся:</a:t>
            </a:r>
          </a:p>
          <a:p>
            <a:endParaRPr lang="ru-RU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осваивающих ООП в заочной, </a:t>
            </a:r>
            <a:r>
              <a:rPr lang="ru-RU" dirty="0" err="1" smtClean="0"/>
              <a:t>очно-заочной</a:t>
            </a:r>
            <a:r>
              <a:rPr lang="ru-RU" dirty="0" smtClean="0"/>
              <a:t> форме, либо сочетающих различные формы обучения и формы получения образования,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осваивающих ООП в условиях на дому,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ограниченными возможностями здоровья ( в рамках адаптированной общеобразовательной программы),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осваивающих ООП  в условиях ускоренного обучения,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имеющим индивидуальные образовательные потребности (с устойчивой </a:t>
            </a:r>
            <a:r>
              <a:rPr lang="ru-RU" dirty="0" err="1" smtClean="0"/>
              <a:t>дезадаптацией</a:t>
            </a:r>
            <a:r>
              <a:rPr lang="ru-RU" dirty="0" smtClean="0"/>
              <a:t> к школе и неспособностью к усвоению образовательных программ в условиях большого детского коллектива;  с высокой степенью успешности в освоении программ; индивидуальной профильной направленностью или углубленным изучением предметов  и др.),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ликвидировавшим академическую задолженность в установленные сроки.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7840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Формирование ИУП – компетенция ОУ по запросу/ согласованию с обучающимися и родителями (законными представителями)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815" y="4923148"/>
            <a:ext cx="8389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Индивидуальный учебный план разрабатывается для отдельного обучающегося </a:t>
            </a:r>
            <a:r>
              <a:rPr lang="ru-RU" b="1" dirty="0" smtClean="0">
                <a:solidFill>
                  <a:srgbClr val="C00000"/>
                </a:solidFill>
              </a:rPr>
              <a:t>на основе учебного плана школы.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Порядок осуществления обучения по индивидуальному учебному плану определяется образовательной организацией самостоятельно, а реализация индивидуального учебного плана осуществляется в </a:t>
            </a:r>
            <a:r>
              <a:rPr lang="ru-RU" b="1" dirty="0" smtClean="0">
                <a:solidFill>
                  <a:srgbClr val="C00000"/>
                </a:solidFill>
              </a:rPr>
              <a:t>пределах осваиваемой образовательной программы.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3"/>
            <a:ext cx="83625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ИУП разрабатывается </a:t>
            </a:r>
            <a:r>
              <a:rPr lang="ru-RU" sz="1600" dirty="0" smtClean="0">
                <a:solidFill>
                  <a:srgbClr val="C00000"/>
                </a:solidFill>
              </a:rPr>
              <a:t>на уровень образования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На </a:t>
            </a:r>
            <a:r>
              <a:rPr lang="ru-RU" sz="1600" dirty="0"/>
              <a:t>обучение по индивидуальному учебному плану </a:t>
            </a:r>
            <a:r>
              <a:rPr lang="ru-RU" sz="1600" dirty="0">
                <a:solidFill>
                  <a:srgbClr val="C00000"/>
                </a:solidFill>
              </a:rPr>
              <a:t>распространяются </a:t>
            </a:r>
            <a:r>
              <a:rPr lang="ru-RU" sz="1600" dirty="0" smtClean="0">
                <a:solidFill>
                  <a:srgbClr val="C00000"/>
                </a:solidFill>
              </a:rPr>
              <a:t>ФГОС (ФК ГОС или ФГОС), в том числе при определении </a:t>
            </a:r>
            <a:r>
              <a:rPr lang="ru-RU" sz="1600" b="1" u="sng" dirty="0" smtClean="0">
                <a:solidFill>
                  <a:srgbClr val="C00000"/>
                </a:solidFill>
              </a:rPr>
              <a:t>объемных показателей учебной нагрузки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b="1" dirty="0" smtClean="0"/>
          </a:p>
          <a:p>
            <a:r>
              <a:rPr lang="ru-RU" sz="1600" b="1" dirty="0" smtClean="0"/>
              <a:t>На уровне НОО</a:t>
            </a:r>
            <a:r>
              <a:rPr lang="ru-RU" sz="1600" dirty="0" smtClean="0"/>
              <a:t> количество учебных занятий за 4 учебных года не может составлять </a:t>
            </a:r>
            <a:r>
              <a:rPr lang="ru-RU" sz="1600" b="1" dirty="0" smtClean="0"/>
              <a:t>менее 2904 часов</a:t>
            </a:r>
            <a:r>
              <a:rPr lang="ru-RU" sz="1600" dirty="0" smtClean="0"/>
              <a:t> и более 3345 часов (ФГОС НОО п. 19.3)</a:t>
            </a:r>
          </a:p>
          <a:p>
            <a:r>
              <a:rPr lang="ru-RU" sz="1600" b="1" dirty="0" smtClean="0"/>
              <a:t>На уровне ООО </a:t>
            </a:r>
            <a:r>
              <a:rPr lang="ru-RU" sz="1600" dirty="0" smtClean="0"/>
              <a:t> количество учебных занятий за 5 лет не может составлять </a:t>
            </a:r>
            <a:r>
              <a:rPr lang="ru-RU" sz="1600" b="1" dirty="0" smtClean="0"/>
              <a:t>менее 5267 часов </a:t>
            </a:r>
            <a:r>
              <a:rPr lang="ru-RU" sz="1600" dirty="0" smtClean="0"/>
              <a:t>и более 6020 часов (ФГОС ООО п. 18.3.1).</a:t>
            </a:r>
          </a:p>
          <a:p>
            <a:r>
              <a:rPr lang="ru-RU" sz="1600" dirty="0" smtClean="0"/>
              <a:t>В условиях реализации </a:t>
            </a:r>
            <a:r>
              <a:rPr lang="ru-RU" sz="1600" b="1" dirty="0" smtClean="0"/>
              <a:t>ФК ГОС  (10-11 классы), </a:t>
            </a:r>
            <a:r>
              <a:rPr lang="ru-RU" sz="1600" dirty="0" smtClean="0"/>
              <a:t>объем учебной нагрузки не может быть   меньше, чем предусмотрено ФБУП для данных классов (если при 5-дневной учебной неделе, то от 33 часов  в 8-9 </a:t>
            </a:r>
            <a:r>
              <a:rPr lang="ru-RU" sz="1600" dirty="0" err="1" smtClean="0"/>
              <a:t>кл</a:t>
            </a:r>
            <a:r>
              <a:rPr lang="ru-RU" sz="1600" dirty="0" smtClean="0"/>
              <a:t>., до 34 часов в 10-11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959" y="342901"/>
            <a:ext cx="322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Важно помнить: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757" y="6096000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3645024"/>
            <a:ext cx="806673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практике ОУ при составлении индивидуальных учебных планов нагрузка устанавливается значительно ниже, чем предусмотрено ФГОС и ФК ГОС. Сказывается инерция, связанная существовавшими ранее нормами учебной нагрузки для обучающихся на дому: от 8 до 11 часов (письма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от 14.11.1988 № 17-253-6, и от 03.09.2009 № 06-1254).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Данные письма утратили силу !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(</a:t>
            </a:r>
            <a:r>
              <a:rPr lang="ru-RU" sz="1400" i="1" dirty="0" smtClean="0"/>
              <a:t>Приказ </a:t>
            </a:r>
            <a:r>
              <a:rPr lang="ru-RU" sz="1400" i="1" dirty="0" err="1" smtClean="0"/>
              <a:t>Минобрнауки</a:t>
            </a:r>
            <a:r>
              <a:rPr lang="ru-RU" sz="1400" i="1" dirty="0" smtClean="0"/>
              <a:t> России от 2.09.2013 № 1035 «О признании не действующим на территории Российской Федерации письма Министерства просвещения СССР от 5.05.1978 №28-М «Об улучшении организации индивидуального обучения больных детей на дому» и утратившим силу письма Министерства народного просвещения РСФСР от 14.11.1988 № 17-253-6 «Об индивидуальном обучении больных детей на дому»)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7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645024"/>
            <a:ext cx="7814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</a:t>
            </a:r>
            <a:r>
              <a:rPr lang="ru-RU" sz="1600" dirty="0"/>
              <a:t>таких учащихся индивидуальный учебный план может содержать </a:t>
            </a:r>
            <a:r>
              <a:rPr lang="ru-RU" sz="1600" b="1" dirty="0">
                <a:solidFill>
                  <a:srgbClr val="C00000"/>
                </a:solidFill>
              </a:rPr>
              <a:t>меры компенсирующего воздействия </a:t>
            </a:r>
            <a:r>
              <a:rPr lang="ru-RU" sz="1600" dirty="0"/>
              <a:t>по тем предметам, по которым данная задолженность не была ликвидирована.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035" y="4387532"/>
            <a:ext cx="8071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Целью перевода обучающегося на индивидуальный учебный план является необходимость более продолжительной корректировки освоения обучающимся образовательной программы, реализуемой образовательным учреждением, чем это можно реализовать в рамках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дополнительных консультационных занятий.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/>
              <a:t>Обучение </a:t>
            </a:r>
            <a:r>
              <a:rPr lang="ru-RU" sz="1600" dirty="0"/>
              <a:t>в рамках индивидуального учебного плана должно обеспечивать достижение показателей, </a:t>
            </a:r>
            <a:r>
              <a:rPr lang="ru-RU" sz="1600" dirty="0" smtClean="0"/>
              <a:t>позволяющих  </a:t>
            </a:r>
            <a:r>
              <a:rPr lang="ru-RU" sz="1600" dirty="0"/>
              <a:t>допустить обучающегося к прохождению государственной итоговой аттестации.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7840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бучение </a:t>
            </a:r>
            <a:r>
              <a:rPr lang="ru-RU" sz="2000" b="1" dirty="0">
                <a:solidFill>
                  <a:srgbClr val="C00000"/>
                </a:solidFill>
              </a:rPr>
              <a:t>по индивидуальному учебному плану </a:t>
            </a:r>
            <a:r>
              <a:rPr lang="ru-RU" sz="2000" b="1" dirty="0" smtClean="0">
                <a:solidFill>
                  <a:srgbClr val="C00000"/>
                </a:solidFill>
              </a:rPr>
              <a:t>обучающихся</a:t>
            </a:r>
            <a:r>
              <a:rPr lang="ru-RU" sz="2000" b="1" dirty="0">
                <a:solidFill>
                  <a:srgbClr val="C00000"/>
                </a:solidFill>
              </a:rPr>
              <a:t>, не </a:t>
            </a:r>
            <a:r>
              <a:rPr lang="ru-RU" sz="2000" b="1" dirty="0" smtClean="0">
                <a:solidFill>
                  <a:srgbClr val="C00000"/>
                </a:solidFill>
              </a:rPr>
              <a:t>ликвидировавших </a:t>
            </a:r>
            <a:r>
              <a:rPr lang="ru-RU" sz="2000" b="1" dirty="0">
                <a:solidFill>
                  <a:srgbClr val="C00000"/>
                </a:solidFill>
              </a:rPr>
              <a:t>в установленные сроки академической </a:t>
            </a:r>
            <a:r>
              <a:rPr lang="ru-RU" sz="2000" b="1" dirty="0" smtClean="0">
                <a:solidFill>
                  <a:srgbClr val="C00000"/>
                </a:solidFill>
              </a:rPr>
              <a:t>задолженности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254" y="5538829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7585" y="796232"/>
            <a:ext cx="8132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ИУП </a:t>
            </a:r>
            <a:r>
              <a:rPr lang="ru-RU" sz="1600" b="1" dirty="0" smtClean="0">
                <a:solidFill>
                  <a:srgbClr val="C00000"/>
                </a:solidFill>
              </a:rPr>
              <a:t>должны входить </a:t>
            </a:r>
            <a:r>
              <a:rPr lang="ru-RU" sz="1600" dirty="0" smtClean="0"/>
              <a:t>предметы обязательной части УП (или федерального компонента )</a:t>
            </a:r>
          </a:p>
          <a:p>
            <a:r>
              <a:rPr lang="ru-RU" sz="1600" dirty="0" smtClean="0"/>
              <a:t>В ИУП </a:t>
            </a:r>
            <a:r>
              <a:rPr lang="ru-RU" sz="1600" b="1" dirty="0" smtClean="0">
                <a:solidFill>
                  <a:srgbClr val="C00000"/>
                </a:solidFill>
              </a:rPr>
              <a:t>должны входить (по запросу обучающихся и родителей (законных представителей) </a:t>
            </a:r>
          </a:p>
          <a:p>
            <a:r>
              <a:rPr lang="ru-RU" sz="1600" dirty="0" smtClean="0"/>
              <a:t>-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предметы части  УП, формируемой участниками образовательных отношений (РК И КОУ)</a:t>
            </a:r>
          </a:p>
          <a:p>
            <a:r>
              <a:rPr lang="ru-RU" sz="1600" dirty="0" smtClean="0"/>
              <a:t>В ИУП </a:t>
            </a:r>
            <a:r>
              <a:rPr lang="ru-RU" sz="1600" b="1" dirty="0" smtClean="0">
                <a:solidFill>
                  <a:srgbClr val="C00000"/>
                </a:solidFill>
              </a:rPr>
              <a:t>должны быть определены </a:t>
            </a:r>
            <a:r>
              <a:rPr lang="ru-RU" sz="1600" dirty="0" smtClean="0"/>
              <a:t>формы </a:t>
            </a:r>
            <a:r>
              <a:rPr lang="ru-RU" sz="1600" b="1" dirty="0" smtClean="0">
                <a:solidFill>
                  <a:srgbClr val="C00000"/>
                </a:solidFill>
              </a:rPr>
              <a:t>промежуточной аттестации </a:t>
            </a:r>
            <a:r>
              <a:rPr lang="ru-RU" sz="1600" dirty="0" smtClean="0"/>
              <a:t>по всем предметам ИУП и сроки промежуточной аттестации.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959" y="342901"/>
            <a:ext cx="322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Важно помнить: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19872"/>
              </p:ext>
            </p:extLst>
          </p:nvPr>
        </p:nvGraphicFramePr>
        <p:xfrm>
          <a:off x="-32166" y="152944"/>
          <a:ext cx="4555992" cy="64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166" y="152944"/>
                        <a:ext cx="4555992" cy="645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06988"/>
              </p:ext>
            </p:extLst>
          </p:nvPr>
        </p:nvGraphicFramePr>
        <p:xfrm>
          <a:off x="4457274" y="152943"/>
          <a:ext cx="4291189" cy="607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7274" y="152943"/>
                        <a:ext cx="4291189" cy="607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78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48014"/>
              </p:ext>
            </p:extLst>
          </p:nvPr>
        </p:nvGraphicFramePr>
        <p:xfrm>
          <a:off x="92075" y="92075"/>
          <a:ext cx="9084164" cy="643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084164" cy="6433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64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150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23624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19.10.1  ФГОС НОО                                                                      18.3.1.1. ФГОС ООО 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Календарный учебный график</a:t>
            </a:r>
            <a:r>
              <a:rPr lang="ru-RU" dirty="0" smtClean="0"/>
              <a:t> </a:t>
            </a:r>
          </a:p>
          <a:p>
            <a:endParaRPr lang="ru-RU" sz="800" dirty="0" smtClean="0"/>
          </a:p>
          <a:p>
            <a:r>
              <a:rPr lang="ru-RU" dirty="0" smtClean="0"/>
              <a:t>должен определять чередование учебной деятельности (урочной и внеурочной) и плановых перерывов при получении образования для отдыха и иных социальных целей (каникул) по календарным периодам учебного года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51837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даты начала и окончания учебного года;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учебного года, четвертей (триместров);</a:t>
            </a:r>
          </a:p>
          <a:p>
            <a:endParaRPr lang="ru-RU" dirty="0" smtClean="0"/>
          </a:p>
          <a:p>
            <a:r>
              <a:rPr lang="ru-RU" dirty="0" smtClean="0"/>
              <a:t>сроки и продолжительность каникул;</a:t>
            </a:r>
          </a:p>
          <a:p>
            <a:endParaRPr lang="ru-RU" dirty="0" smtClean="0"/>
          </a:p>
          <a:p>
            <a:r>
              <a:rPr lang="ru-RU" dirty="0" smtClean="0"/>
              <a:t>сроки проведения промежуточных аттестаций.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86916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Информация должна быть согласована</a:t>
            </a:r>
          </a:p>
          <a:p>
            <a:pPr algn="ctr"/>
            <a:r>
              <a:rPr lang="ru-RU" b="1" dirty="0" smtClean="0"/>
              <a:t> с локальными актами ОУ,  </a:t>
            </a:r>
          </a:p>
          <a:p>
            <a:pPr algn="ctr"/>
            <a:r>
              <a:rPr lang="ru-RU" b="1" dirty="0" smtClean="0"/>
              <a:t>пояснительной запиской к учебному плану, </a:t>
            </a:r>
          </a:p>
          <a:p>
            <a:pPr algn="ctr"/>
            <a:r>
              <a:rPr lang="ru-RU" b="1" dirty="0" smtClean="0"/>
              <a:t>тематическим планированием </a:t>
            </a:r>
          </a:p>
          <a:p>
            <a:pPr algn="ctr"/>
            <a:r>
              <a:rPr lang="ru-RU" b="1" dirty="0" smtClean="0"/>
              <a:t>в  рабочих  программах по предметам и  курсам.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86916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427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057" y="438384"/>
            <a:ext cx="764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Формы обучения и формы получения образования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254" y="5538829"/>
            <a:ext cx="80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443" y="1457756"/>
            <a:ext cx="83395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Российской Федерации образование может быть получено:</a:t>
            </a:r>
          </a:p>
          <a:p>
            <a:r>
              <a:rPr lang="ru-RU" sz="2000" dirty="0" smtClean="0"/>
              <a:t>1) в организациях, осуществляющих образовательную деятельность;</a:t>
            </a:r>
          </a:p>
          <a:p>
            <a:r>
              <a:rPr lang="ru-RU" sz="2000" dirty="0" smtClean="0"/>
              <a:t>2) </a:t>
            </a:r>
            <a:r>
              <a:rPr lang="ru-RU" sz="2000" b="1" dirty="0" smtClean="0"/>
              <a:t>вне организаций, осуществляющих образовательную деятельность (в форме семейного образования и самообразования).</a:t>
            </a:r>
          </a:p>
          <a:p>
            <a:r>
              <a:rPr lang="ru-RU" sz="2000" b="1" dirty="0" smtClean="0">
                <a:hlinkClick r:id="rId3" tooltip="Часть 2"/>
              </a:rPr>
              <a:t>2</a:t>
            </a:r>
            <a:r>
              <a:rPr lang="ru-RU" sz="2000" dirty="0" smtClean="0"/>
              <a:t>. Обучение в организациях, осуществляющих образовательную деятельность, с учётом потребностей, возможностей личности и в зависимости </a:t>
            </a:r>
            <a:r>
              <a:rPr lang="ru-RU" sz="2000" b="1" dirty="0" smtClean="0">
                <a:solidFill>
                  <a:srgbClr val="C00000"/>
                </a:solidFill>
              </a:rPr>
              <a:t>от объема обязательных занятий педагогического работника с обучающимися осуществляется в очной, </a:t>
            </a:r>
            <a:r>
              <a:rPr lang="ru-RU" sz="2000" b="1" dirty="0" err="1" smtClean="0">
                <a:solidFill>
                  <a:srgbClr val="C00000"/>
                </a:solidFill>
              </a:rPr>
              <a:t>очно-заочной</a:t>
            </a:r>
            <a:r>
              <a:rPr lang="ru-RU" sz="2000" b="1" dirty="0" smtClean="0">
                <a:solidFill>
                  <a:srgbClr val="C00000"/>
                </a:solidFill>
              </a:rPr>
              <a:t> или заочной форме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hlinkClick r:id="rId4" tooltip="Часть 3"/>
              </a:rPr>
              <a:t>3</a:t>
            </a:r>
            <a:r>
              <a:rPr lang="ru-RU" sz="2000" dirty="0" smtClean="0"/>
              <a:t>. Обучение в форме семейного образования и самообразования осуществляется с правом последующего прохождения в соответствии с частью 3 </a:t>
            </a:r>
            <a:r>
              <a:rPr lang="ru-RU" sz="2000" dirty="0" smtClean="0">
                <a:hlinkClick r:id="rId5"/>
              </a:rPr>
              <a:t>статьи 34</a:t>
            </a:r>
            <a:r>
              <a:rPr lang="ru-RU" sz="2000" dirty="0" smtClean="0"/>
              <a:t> настоящего Федерального закона промежуточной и государственной итоговой аттестации в организациях, осуществляющих образовательную деятельность.</a:t>
            </a:r>
          </a:p>
          <a:p>
            <a:r>
              <a:rPr lang="ru-RU" sz="2000" b="1" dirty="0" smtClean="0">
                <a:hlinkClick r:id="rId6" tooltip="Часть 4"/>
              </a:rPr>
              <a:t>4</a:t>
            </a:r>
            <a:r>
              <a:rPr lang="ru-RU" sz="2000" dirty="0" smtClean="0"/>
              <a:t>. Допускается сочетание различных форм получения образования и форм обучения.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0551" y="1000665"/>
            <a:ext cx="346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 17 ФЗ № 273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956565"/>
              </p:ext>
            </p:extLst>
          </p:nvPr>
        </p:nvGraphicFramePr>
        <p:xfrm>
          <a:off x="179512" y="332656"/>
          <a:ext cx="8352928" cy="6064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1.4. Освоение ООП 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объемов часов ООП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(УП; КУГ; журналы) 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п. 19.3 ФГОС НОО,</a:t>
                      </a:r>
                      <a:endParaRPr lang="ru-RU" sz="1200" dirty="0" smtClean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effectLst/>
                          <a:latin typeface="+mn-lt"/>
                        </a:rPr>
                        <a:t>п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. 18.3.1 ФГОС ООО</a:t>
                      </a: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содержания учебного предметов, курсов внеурочной деятельности  </a:t>
                      </a:r>
                      <a:r>
                        <a:rPr lang="ru-RU" sz="1200" dirty="0" smtClean="0">
                          <a:effectLst/>
                        </a:rPr>
                        <a:t>ООП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планируемых результатов освоения в рабочих программах планируемым результатам в ООП 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effectLst/>
                          <a:latin typeface="+mn-lt"/>
                          <a:ea typeface="Times New Roman"/>
                        </a:rPr>
                        <a:t>п.п. 9-13, п. 19.2 ФГОС</a:t>
                      </a:r>
                      <a:r>
                        <a:rPr lang="ru-RU" sz="1400" b="0" i="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+mn-lt"/>
                          <a:ea typeface="Times New Roman"/>
                        </a:rPr>
                        <a:t>НОО,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effectLst/>
                          <a:latin typeface="+mn-lt"/>
                          <a:ea typeface="Times New Roman"/>
                        </a:rPr>
                        <a:t>п.п. 9-12,</a:t>
                      </a:r>
                      <a:r>
                        <a:rPr lang="ru-RU" sz="1400" b="0" i="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+mn-lt"/>
                          <a:ea typeface="Times New Roman"/>
                        </a:rPr>
                        <a:t>п.18.1.2</a:t>
                      </a:r>
                      <a:r>
                        <a:rPr lang="ru-RU" sz="1400" b="0" i="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+mn-lt"/>
                          <a:ea typeface="Times New Roman"/>
                        </a:rPr>
                        <a:t>ФГОС ООО</a:t>
                      </a:r>
                      <a:endParaRPr lang="ru-RU" sz="1400" b="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п. 19.5 ФГОС НОО,</a:t>
                      </a:r>
                      <a:endParaRPr lang="ru-RU" sz="1400" b="0" dirty="0" smtClean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п. 18.2.2. ФГОС ООО</a:t>
                      </a:r>
                      <a:endParaRPr lang="ru-RU" sz="1400" b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5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Оценка соответствия качества подготовки обучающихся требованиям федерального государственного образовательного стандарта основного общего образования </a:t>
                      </a:r>
                      <a:endParaRPr lang="ru-RU" sz="1400" i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Оценка достижений метапредметных результатов освоения ООП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</a:rPr>
                        <a:t>ООО: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материалы по оценке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анализ результатов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использование материалов анализа результатов  оценки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Оценка личностных результатов</a:t>
                      </a:r>
                      <a:r>
                        <a:rPr lang="ru-RU" sz="1200" dirty="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освоения ООП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Обеспечение итоговой оценки  результатов</a:t>
                      </a:r>
                      <a:r>
                        <a:rPr lang="ru-RU" sz="1200">
                          <a:effectLst/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освоения ООП ООО (промежуточной аттестации (предмет, метапредмет и проект)+ГИА)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34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555659"/>
              </p:ext>
            </p:extLst>
          </p:nvPr>
        </p:nvGraphicFramePr>
        <p:xfrm>
          <a:off x="457200" y="476671"/>
          <a:ext cx="8229600" cy="6162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государственной итоговой аттестации: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соответствие результатов обучающихся не ниже нижней границы баллов, предусмотренных для оценки «удовлетворительно» результатам текущего контроля</a:t>
                      </a:r>
                      <a:endParaRPr lang="ru-RU" sz="16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соответствие результатов выпускников классов, получивших на экзаменах оценки «4» и «5» результатам текущего контроля</a:t>
                      </a:r>
                      <a:endParaRPr lang="ru-RU" sz="16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Результаты ВПР / анализ результатов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Динамика выполнения по годам  ( русский, математика, история, биология, география)…..Низкие результаты по предмету….</a:t>
                      </a:r>
                      <a:r>
                        <a:rPr lang="ru-RU" sz="1600" dirty="0" err="1" smtClean="0">
                          <a:effectLst/>
                        </a:rPr>
                        <a:t>Хх</a:t>
                      </a:r>
                      <a:r>
                        <a:rPr lang="ru-RU" sz="1600" dirty="0" smtClean="0">
                          <a:effectLst/>
                        </a:rPr>
                        <a:t>% заданий ниже среднего % выполнения по НСО и РФ.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Лучшие результаты по предмету,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….</a:t>
                      </a:r>
                      <a:r>
                        <a:rPr lang="ru-RU" sz="1600" dirty="0" err="1" smtClean="0">
                          <a:effectLst/>
                        </a:rPr>
                        <a:t>Хх</a:t>
                      </a:r>
                      <a:r>
                        <a:rPr lang="ru-RU" sz="1600" dirty="0" smtClean="0">
                          <a:effectLst/>
                        </a:rPr>
                        <a:t>% заданий выше среднего % выполнения по НСО и РФ.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Результаты контрольных/оценочных процедур в ходе проверки/ анализ результатов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Результаты ДР сопоставимы с результатами текущего оценивания. Лучше справились с заданиями….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Хуже с заданиями…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08" marR="323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0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  Кроме того: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</a:endParaRPr>
          </a:p>
          <a:p>
            <a:pPr marL="342900" lvl="0" indent="-342900"/>
            <a:endParaRPr lang="ru-RU" sz="2000" dirty="0" smtClean="0"/>
          </a:p>
          <a:p>
            <a:pPr lvl="0"/>
            <a:r>
              <a:rPr lang="ru-RU" sz="2000" dirty="0"/>
              <a:t>1</a:t>
            </a:r>
            <a:r>
              <a:rPr lang="ru-RU" sz="2000" dirty="0" smtClean="0"/>
              <a:t>. В наличие должны быть  документы, подтверждающие учет потребностей обучающихся и их родителей (законных представителей).</a:t>
            </a:r>
          </a:p>
          <a:p>
            <a:pPr lvl="0"/>
            <a:endParaRPr lang="ru-RU" sz="2000" dirty="0" smtClean="0"/>
          </a:p>
          <a:p>
            <a:r>
              <a:rPr lang="ru-RU" sz="2000" dirty="0"/>
              <a:t>2</a:t>
            </a:r>
            <a:r>
              <a:rPr lang="ru-RU" sz="2000" b="1" dirty="0" smtClean="0"/>
              <a:t>. Аналитические документы ОУ, отражающие реализацию ООП, должны содержать:</a:t>
            </a:r>
          </a:p>
          <a:p>
            <a:r>
              <a:rPr lang="ru-RU" sz="2000" dirty="0" smtClean="0"/>
              <a:t>-анализ динамики индивидуальных образовательных достижений обучающихся; </a:t>
            </a:r>
          </a:p>
          <a:p>
            <a:r>
              <a:rPr lang="ru-RU" sz="2000" dirty="0" smtClean="0"/>
              <a:t>- процедуры предоставления (в бумажном и (или) электронном виде) результатов  промежуточной аттестации, отражающих индивидуальные образовательных  достижения учащихся, их продвижения в достижении планируемых результатов освоения ООП;</a:t>
            </a:r>
          </a:p>
          <a:p>
            <a:r>
              <a:rPr lang="ru-RU" sz="2000" dirty="0" smtClean="0"/>
              <a:t>- при анализе освоения ООП необходимо </a:t>
            </a:r>
            <a:r>
              <a:rPr lang="ru-RU" sz="2000" b="1" u="sng" dirty="0" smtClean="0"/>
              <a:t>соотносить</a:t>
            </a:r>
            <a:r>
              <a:rPr lang="ru-RU" sz="2000" dirty="0" smtClean="0"/>
              <a:t> динамику учебных достижений обучающихся (индивидуальный учет результатов – соотнесение уровня и отметки) и </a:t>
            </a:r>
            <a:r>
              <a:rPr lang="ru-RU" sz="2000" b="1" dirty="0" smtClean="0"/>
              <a:t>оценку эффективности деятельности педагогических работников, образовательной организации. </a:t>
            </a:r>
            <a:endParaRPr lang="ru-RU" sz="2000" dirty="0" smtClean="0"/>
          </a:p>
        </p:txBody>
      </p:sp>
      <p:pic>
        <p:nvPicPr>
          <p:cNvPr id="3" name="Picture 19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847" y="332656"/>
            <a:ext cx="8208912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ОБЩЕГО ОБРАЗОВАНИЯ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848" y="1772816"/>
            <a:ext cx="813420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образовательной организации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ст.12 ФЗ № 273-ФЗ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102198" y="1175472"/>
            <a:ext cx="731520" cy="1216152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59275" y="1164740"/>
            <a:ext cx="731520" cy="121615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48" y="2996952"/>
            <a:ext cx="8134207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и утверждается ОО самостоятельно 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 ст. 28; п.5 ст.12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273-ФЗ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790" y="5371398"/>
            <a:ext cx="8134207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примерных программ, включенных в реестр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.9, п.10  ст. 12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273-ФЗ </a:t>
            </a:r>
            <a:endParaRPr lang="ru-RU" sz="2400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017182" y="2637205"/>
            <a:ext cx="731520" cy="1216152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23528" y="2564904"/>
            <a:ext cx="731520" cy="121615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83" y="4255870"/>
            <a:ext cx="813420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п.2 ст.11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273-ФЗ </a:t>
            </a:r>
            <a:endParaRPr lang="ru-RU" sz="2400" dirty="0">
              <a:solidFill>
                <a:prstClr val="white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45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http://minobr.nso.ru/polnomoch_rf/perechen_polnomoch/Pages/nadzor_polnomoch.aspx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Ответы на ваши вопросы по подготовке материалов к  проверке в рамках государственного контроля качества образования вы можете найти на сайте Минобразования НСО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images (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651" y="326231"/>
            <a:ext cx="53340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WordArt 8"/>
          <p:cNvSpPr>
            <a:spLocks noChangeArrowheads="1" noChangeShapeType="1" noTextEdit="1"/>
          </p:cNvSpPr>
          <p:nvPr/>
        </p:nvSpPr>
        <p:spPr bwMode="auto">
          <a:xfrm>
            <a:off x="781251" y="2708920"/>
            <a:ext cx="64008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внимание.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Творчества, успехов, побед!</a:t>
            </a:r>
          </a:p>
        </p:txBody>
      </p:sp>
      <p:pic>
        <p:nvPicPr>
          <p:cNvPr id="59397" name="Picture 9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2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3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15"/>
          <p:cNvSpPr txBox="1">
            <a:spLocks noChangeArrowheads="1"/>
          </p:cNvSpPr>
          <p:nvPr/>
        </p:nvSpPr>
        <p:spPr bwMode="auto">
          <a:xfrm>
            <a:off x="2555776" y="5155933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Контактный телефон – </a:t>
            </a:r>
            <a:r>
              <a:rPr lang="ru-RU" altLang="ru-RU" b="1" dirty="0" smtClean="0"/>
              <a:t>221-03-14</a:t>
            </a:r>
            <a:endParaRPr lang="ru-RU" altLang="ru-RU" b="1" dirty="0"/>
          </a:p>
        </p:txBody>
      </p:sp>
      <p:pic>
        <p:nvPicPr>
          <p:cNvPr id="59402" name="Picture 1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9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7912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274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НОО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Министерства образования и науки РФ от 06 октября 2009 г. №373,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зарегистрирован Минюстом России 22 декабря 2009 г.,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№ 17785 «Об утверждении и введении в действие федерального государственного образовательного стандарта начального общего образования» в редакции приказа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РФ от 31.12.2015 № 1576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969" y="3716879"/>
            <a:ext cx="8240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ООО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alt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Министерства образования и науки РФ от 17 декабря 2010 г. №1897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,зарегистрирован Минюстом России 01 февраля 2011 г.,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рег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. № 19664   «Об утверждении федерального государственного образовательного стандарта основного общего образования» в редакции приказа </a:t>
            </a:r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РФ от 31.12.2015 № 1577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958" y="492509"/>
            <a:ext cx="4654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328" y="371739"/>
            <a:ext cx="608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примерных программ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4093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ПРИМЕРНАЯ ОСНОВНАЯ ОБРАЗОВАТЕЛЬНАЯ ПРОГРАММА НАЧАЛЬНОГО ОБЩЕГО ОБРАЗОВАНИЯ</a:t>
            </a:r>
          </a:p>
          <a:p>
            <a:pPr algn="ctr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96952"/>
            <a:ext cx="3961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Одобрена решением от 8 апреля 2015. Протокол от №1/15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(в редакции протокола № 3/15 от 28.10.2015 федерального учебно-методического объединения по общему образованию)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460" y="5426518"/>
            <a:ext cx="3998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fgosreestr.ru/</a:t>
            </a:r>
            <a:r>
              <a:rPr lang="en-US" sz="2000" u="sng" dirty="0" smtClean="0">
                <a:solidFill>
                  <a:srgbClr val="0070C0"/>
                </a:solidFill>
              </a:rPr>
              <a:t>registry/primernaya-osnovnaya-obrazovatelnaya-programma-nachalnogo-obshhego-obrazovaniya-2/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340768"/>
            <a:ext cx="3845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ПРИМЕРНАЯ ОСНОВНАЯ ОБРАЗОВАТЕЛЬНАЯ ПРОГРАММА ОСНОВНОГО ОБЩЕГО ОБРАЗОВАНИЯ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068960"/>
            <a:ext cx="3914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Одобрена решением от 8 апреля 2015. Протокол от №1/15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(в редакции протокола № 1/20 от 04.02.2020 федерального учебно-методического объединения по общему образованию)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0528" y="5452200"/>
            <a:ext cx="3785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fgosreestr.ru/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/registry/primernaya-osnovnayaobrazovatelnaya-programma-osnovnogo-obshhego-obrazovaniya-3/</a:t>
            </a:r>
            <a:endParaRPr lang="ru-RU" sz="20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Нормативно-правовые акты, которыми установлены обязательные требования: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Приказ </a:t>
            </a:r>
            <a:r>
              <a:rPr lang="ru-RU" sz="31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Министерства образования и науки Российской Федерации от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28 </a:t>
            </a:r>
            <a:r>
              <a:rPr lang="ru-RU" sz="31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августа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2020 </a:t>
            </a:r>
            <a:r>
              <a:rPr lang="ru-RU" sz="31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 N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442 </a:t>
            </a:r>
            <a:r>
              <a:rPr lang="ru-RU" sz="3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«Об </a:t>
            </a:r>
            <a:r>
              <a:rPr lang="ru-RU" sz="3100" dirty="0">
                <a:latin typeface="Arial" pitchFamily="34" charset="0"/>
                <a:ea typeface="Calibri" pitchFamily="34" charset="0"/>
                <a:cs typeface="Arial" pitchFamily="34" charset="0"/>
              </a:rPr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</a:t>
            </a:r>
            <a:r>
              <a:rPr lang="ru-RU" sz="3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образования» (вступает в силу с 01.01.2021г).</a:t>
            </a:r>
            <a:endParaRPr lang="ru-RU" sz="31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sz="3400" dirty="0" smtClean="0"/>
              <a:t>Постановление </a:t>
            </a:r>
            <a:r>
              <a:rPr lang="ru-RU" sz="3400" dirty="0"/>
              <a:t>Главного государственного санитарного врача Российской Федерации </a:t>
            </a:r>
            <a:r>
              <a:rPr lang="ru-RU" sz="3400" dirty="0">
                <a:solidFill>
                  <a:srgbClr val="FF0000"/>
                </a:solidFill>
              </a:rPr>
              <a:t>от </a:t>
            </a:r>
            <a:r>
              <a:rPr lang="ru-RU" sz="3400" dirty="0" smtClean="0">
                <a:solidFill>
                  <a:srgbClr val="FF0000"/>
                </a:solidFill>
              </a:rPr>
              <a:t>28 сентября 2020 </a:t>
            </a:r>
            <a:r>
              <a:rPr lang="ru-RU" sz="3400" dirty="0">
                <a:solidFill>
                  <a:srgbClr val="FF0000"/>
                </a:solidFill>
              </a:rPr>
              <a:t>г. N </a:t>
            </a:r>
            <a:r>
              <a:rPr lang="ru-RU" sz="3400" dirty="0" smtClean="0">
                <a:solidFill>
                  <a:srgbClr val="FF0000"/>
                </a:solidFill>
              </a:rPr>
              <a:t>28 г</a:t>
            </a:r>
            <a:r>
              <a:rPr lang="ru-RU" sz="3400" dirty="0" smtClean="0"/>
              <a:t> «Об </a:t>
            </a:r>
            <a:r>
              <a:rPr lang="ru-RU" sz="3400" dirty="0"/>
              <a:t>утверждении </a:t>
            </a:r>
            <a:r>
              <a:rPr lang="ru-RU" sz="3400" b="1" dirty="0">
                <a:solidFill>
                  <a:srgbClr val="FF0000"/>
                </a:solidFill>
              </a:rPr>
              <a:t>СанПиН </a:t>
            </a:r>
            <a:r>
              <a:rPr lang="ru-RU" sz="3400" b="1" dirty="0" smtClean="0">
                <a:solidFill>
                  <a:srgbClr val="FF0000"/>
                </a:solidFill>
              </a:rPr>
              <a:t>2.4.2.3648-20 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smtClean="0"/>
              <a:t>«</a:t>
            </a:r>
            <a:r>
              <a:rPr lang="ru-RU" sz="3400" dirty="0" smtClean="0"/>
              <a:t>Санитарно-эпидемиологические </a:t>
            </a:r>
            <a:r>
              <a:rPr lang="ru-RU" sz="3400" dirty="0"/>
              <a:t>требования к </a:t>
            </a:r>
            <a:r>
              <a:rPr lang="ru-RU" sz="3400" dirty="0" smtClean="0"/>
              <a:t>организации воспитания и обучения, отдыха и оздоровления детей и молодежи»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15616" y="980728"/>
            <a:ext cx="7488832" cy="4460520"/>
            <a:chOff x="725194" y="534944"/>
            <a:chExt cx="5740334" cy="3754498"/>
          </a:xfrm>
          <a:scene3d>
            <a:camera prst="orthographicFront"/>
            <a:lightRig rig="flat" dir="t"/>
          </a:scene3d>
        </p:grpSpPr>
        <p:sp>
          <p:nvSpPr>
            <p:cNvPr id="5" name="Овал 4"/>
            <p:cNvSpPr/>
            <p:nvPr/>
          </p:nvSpPr>
          <p:spPr>
            <a:xfrm>
              <a:off x="725194" y="534944"/>
              <a:ext cx="5740334" cy="375449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80000">
                  <a:schemeClr val="accent1">
                    <a:lumMod val="40000"/>
                    <a:lumOff val="60000"/>
                  </a:schemeClr>
                </a:gs>
                <a:gs pos="6128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1565846" y="1084778"/>
              <a:ext cx="4059030" cy="2654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75656" y="2204864"/>
            <a:ext cx="65527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Показатели, отражающие содержание обязательных требований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97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116750"/>
              </p:ext>
            </p:extLst>
          </p:nvPr>
        </p:nvGraphicFramePr>
        <p:xfrm>
          <a:off x="323528" y="404664"/>
          <a:ext cx="8712968" cy="57031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7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+mn-lt"/>
                        </a:rPr>
                        <a:t>1.Оценка соответствия содержания ООП требованиям федерального государственного образовательного стандарта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Образовательной организацией (далее-ОО) разработана и утверждена образовательная программы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(далее - ООП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)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п.6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ч. 3 ст.28 Закона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Наличие в ООП обязательной части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п. 15 ФГОС  НОО, ООО, СОО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Наличие в ООП  части, формируемой участниками образовательных отношений 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1.1. Целевой раздел ООП: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n-lt"/>
                          <a:ea typeface="Times New Roman"/>
                        </a:rPr>
                        <a:t>пояснительная </a:t>
                      </a:r>
                      <a:r>
                        <a:rPr lang="ru-RU" sz="1600" b="0" i="1" dirty="0" smtClean="0">
                          <a:effectLst/>
                          <a:latin typeface="+mn-lt"/>
                          <a:ea typeface="Times New Roman"/>
                        </a:rPr>
                        <a:t>записка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п.19.1 ФГГОС НОО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ea typeface="Times New Roman"/>
                        </a:rPr>
                        <a:t>п. 18.1.1 ФГОС ООО</a:t>
                      </a:r>
                      <a:endParaRPr lang="ru-RU" sz="16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n-lt"/>
                          <a:ea typeface="Times New Roman"/>
                        </a:rPr>
                        <a:t>планируемые результаты освоения </a:t>
                      </a:r>
                      <a:r>
                        <a:rPr lang="ru-RU" sz="1600" b="0" i="1" dirty="0" smtClean="0">
                          <a:effectLst/>
                          <a:latin typeface="+mn-lt"/>
                          <a:ea typeface="Times New Roman"/>
                        </a:rPr>
                        <a:t>обучающимися </a:t>
                      </a:r>
                      <a:r>
                        <a:rPr lang="ru-RU" sz="1600" i="1" dirty="0" smtClean="0">
                          <a:effectLst/>
                          <a:latin typeface="+mn-lt"/>
                          <a:ea typeface="Times New Roman"/>
                        </a:rPr>
                        <a:t>ООП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ea typeface="Times New Roman"/>
                        </a:rPr>
                        <a:t>п.п. 9-13, п. 19.2 ФГОС НОО, п.п. 9-12,</a:t>
                      </a:r>
                      <a:r>
                        <a:rPr lang="ru-RU" sz="1600" b="1" i="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600" b="1" i="0" dirty="0" smtClean="0">
                          <a:effectLst/>
                          <a:latin typeface="+mn-lt"/>
                          <a:ea typeface="Times New Roman"/>
                        </a:rPr>
                        <a:t>п.18.1.2. ФГОС ООО</a:t>
                      </a:r>
                      <a:endParaRPr lang="ru-RU" sz="16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n-lt"/>
                          <a:ea typeface="Times New Roman"/>
                        </a:rPr>
                        <a:t>система оценки достижения планируемых результатов освоения </a:t>
                      </a:r>
                      <a:r>
                        <a:rPr lang="ru-RU" sz="1600" b="0" i="1" dirty="0" smtClean="0">
                          <a:effectLst/>
                          <a:latin typeface="+mn-lt"/>
                          <a:ea typeface="Times New Roman"/>
                        </a:rPr>
                        <a:t>ООП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ea typeface="Times New Roman"/>
                        </a:rPr>
                        <a:t>П. 19.9 ФГОС НОО,</a:t>
                      </a:r>
                      <a:r>
                        <a:rPr lang="ru-RU" sz="1600" b="1" i="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ea typeface="Times New Roman"/>
                        </a:rPr>
                        <a:t>п. 18.1.3. ФГОС ООО</a:t>
                      </a:r>
                      <a:endParaRPr lang="ru-RU" sz="16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оценка личностных результатов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оценка метапредметных результатов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оценка предметных результатов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52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95536" y="1844824"/>
            <a:ext cx="8382000" cy="3240757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a typeface="Tahoma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a typeface="Tahoma" pitchFamily="34" charset="0"/>
                <a:cs typeface="Arial" pitchFamily="34" charset="0"/>
              </a:rPr>
              <a:t>Соответствие ФГОС и действующему законодательству </a:t>
            </a:r>
            <a:endParaRPr lang="ru-RU" sz="3200" b="1" dirty="0" smtClean="0">
              <a:solidFill>
                <a:srgbClr val="FF0000"/>
              </a:solidFill>
              <a:ea typeface="Tahoma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структуры,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содержания,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порядка  утверждения  и внесения изменений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6480720" cy="849846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Оценка качества ООП</a:t>
            </a:r>
          </a:p>
        </p:txBody>
      </p:sp>
      <p:pic>
        <p:nvPicPr>
          <p:cNvPr id="34820" name="Picture 3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88640"/>
            <a:ext cx="107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30120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/>
              <a:t>ООП и </a:t>
            </a:r>
            <a:r>
              <a:rPr lang="ru-RU" altLang="ru-RU" sz="2000" u="sng" dirty="0" smtClean="0"/>
              <a:t>изменения </a:t>
            </a:r>
            <a:r>
              <a:rPr lang="ru-RU" altLang="ru-RU" sz="2000" dirty="0" smtClean="0"/>
              <a:t>в неё 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рассматриваются и принимаются педагогическим советом ОУ,  </a:t>
            </a:r>
          </a:p>
          <a:p>
            <a:pPr>
              <a:buFontTx/>
              <a:buChar char="-"/>
            </a:pPr>
            <a:r>
              <a:rPr lang="ru-RU" altLang="ru-RU" sz="2000" b="1" dirty="0" smtClean="0"/>
              <a:t>утверждаются приказом директора</a:t>
            </a:r>
            <a:r>
              <a:rPr lang="ru-RU" altLang="ru-RU" sz="2000" b="1" i="1" dirty="0" smtClean="0"/>
              <a:t>.</a:t>
            </a:r>
            <a:endParaRPr lang="ru-RU" alt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7450367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3241</Words>
  <Application>Microsoft Office PowerPoint</Application>
  <PresentationFormat>Экран (4:3)</PresentationFormat>
  <Paragraphs>366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Andale Sans UI</vt:lpstr>
      <vt:lpstr>Arial</vt:lpstr>
      <vt:lpstr>Calibri</vt:lpstr>
      <vt:lpstr>Cambria</vt:lpstr>
      <vt:lpstr>Courier New</vt:lpstr>
      <vt:lpstr>Tahoma</vt:lpstr>
      <vt:lpstr>Times New Roman</vt:lpstr>
      <vt:lpstr>Тема Office</vt:lpstr>
      <vt:lpstr>PDF</vt:lpstr>
      <vt:lpstr> муниципальное казенное учреждение дополнительного профессионального образования  города Новосибирска «Городской центр развития образования»     Экспертиза ООП и образовательной деятельности ОУ  в рамках контроля качества образования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акты, которыми установлены обязательные требования: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Резник Татьяна Викторовна</dc:creator>
  <cp:lastModifiedBy>Пользователь Windows</cp:lastModifiedBy>
  <cp:revision>36</cp:revision>
  <dcterms:created xsi:type="dcterms:W3CDTF">2019-06-05T09:03:23Z</dcterms:created>
  <dcterms:modified xsi:type="dcterms:W3CDTF">2021-01-27T15:27:11Z</dcterms:modified>
</cp:coreProperties>
</file>