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9" r:id="rId2"/>
    <p:sldId id="270" r:id="rId3"/>
    <p:sldId id="271" r:id="rId4"/>
    <p:sldId id="272" r:id="rId5"/>
    <p:sldId id="314" r:id="rId6"/>
    <p:sldId id="273" r:id="rId7"/>
    <p:sldId id="297" r:id="rId8"/>
    <p:sldId id="299" r:id="rId9"/>
    <p:sldId id="300" r:id="rId10"/>
    <p:sldId id="301" r:id="rId11"/>
    <p:sldId id="304" r:id="rId12"/>
    <p:sldId id="305" r:id="rId13"/>
    <p:sldId id="306" r:id="rId14"/>
    <p:sldId id="259" r:id="rId15"/>
    <p:sldId id="277" r:id="rId16"/>
    <p:sldId id="274" r:id="rId17"/>
    <p:sldId id="275" r:id="rId18"/>
    <p:sldId id="278" r:id="rId19"/>
    <p:sldId id="279" r:id="rId20"/>
    <p:sldId id="308" r:id="rId21"/>
    <p:sldId id="309" r:id="rId22"/>
    <p:sldId id="310" r:id="rId23"/>
    <p:sldId id="311" r:id="rId24"/>
    <p:sldId id="280" r:id="rId25"/>
    <p:sldId id="281" r:id="rId26"/>
    <p:sldId id="282" r:id="rId27"/>
    <p:sldId id="283" r:id="rId28"/>
    <p:sldId id="285" r:id="rId29"/>
    <p:sldId id="286" r:id="rId30"/>
    <p:sldId id="312" r:id="rId31"/>
    <p:sldId id="287" r:id="rId32"/>
    <p:sldId id="294" r:id="rId33"/>
    <p:sldId id="295" r:id="rId34"/>
    <p:sldId id="288" r:id="rId35"/>
    <p:sldId id="313" r:id="rId36"/>
    <p:sldId id="296" r:id="rId37"/>
    <p:sldId id="292" r:id="rId38"/>
    <p:sldId id="29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WkodgzC9LVUH1j3XVKY08g==" hashData="u6kPt2v479ogNvwR+0XUSurKo14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9C00B-A300-4EA8-8EA9-25CA0DC6152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4B0FC-64D2-49CC-A18E-C0510B98B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44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35593-4DD6-4956-9668-96E6C3F7506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55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047-D78E-4551-B79F-DE835ABCAB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8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047-D78E-4551-B79F-DE835ABCAB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61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047-D78E-4551-B79F-DE835ABCAB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39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047-D78E-4551-B79F-DE835ABCAB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5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047-D78E-4551-B79F-DE835ABCAB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11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047-D78E-4551-B79F-DE835ABCAB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047-D78E-4551-B79F-DE835ABCAB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48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047-D78E-4551-B79F-DE835ABCAB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0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047-D78E-4551-B79F-DE835ABCAB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6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047-D78E-4551-B79F-DE835ABCAB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4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047-D78E-4551-B79F-DE835ABCAB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F4047-D78E-4551-B79F-DE835ABCAB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8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govor-urist.ru/%D0%B7%D0%B0%D0%BA%D0%BE%D0%BD%D1%8B/%D0%B7%D0%B0%D0%BA%D0%BE%D0%BD_%D0%BE%D0%B1_%D0%BE%D0%B1%D1%80%D0%B0%D0%B7%D0%BE%D0%B2%D0%B0%D0%BD%D0%B8%D0%B8/%D1%81%D1%82%D0%B0%D1%82%D1%8C%D1%8F_17/#&#1095;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govor-urist.ru/%D0%B7%D0%B0%D0%BA%D0%BE%D0%BD%D1%8B/%D0%B7%D0%B0%D0%BA%D0%BE%D0%BD_%D0%BE%D0%B1_%D0%BE%D0%B1%D1%80%D0%B0%D0%B7%D0%BE%D0%B2%D0%B0%D0%BD%D0%B8%D0%B8/%D1%81%D1%82%D0%B0%D1%82%D1%8C%D1%8F_17/#&#1095;4" TargetMode="External"/><Relationship Id="rId5" Type="http://schemas.openxmlformats.org/officeDocument/2006/relationships/hyperlink" Target="https://dogovor-urist.ru/%D0%B7%D0%B0%D0%BA%D0%BE%D0%BD%D1%8B/%D0%B7%D0%B0%D0%BA%D0%BE%D0%BD_%D0%BE%D0%B1_%D0%BE%D0%B1%D1%80%D0%B0%D0%B7%D0%BE%D0%B2%D0%B0%D0%BD%D0%B8%D0%B8/%D1%81%D1%82%D0%B0%D1%82%D1%8C%D1%8F_34/" TargetMode="External"/><Relationship Id="rId4" Type="http://schemas.openxmlformats.org/officeDocument/2006/relationships/hyperlink" Target="https://dogovor-urist.ru/%D0%B7%D0%B0%D0%BA%D0%BE%D0%BD%D1%8B/%D0%B7%D0%B0%D0%BA%D0%BE%D0%BD_%D0%BE%D0%B1_%D0%BE%D0%B1%D1%80%D0%B0%D0%B7%D0%BE%D0%B2%D0%B0%D0%BD%D0%B8%D0%B8/%D1%81%D1%82%D0%B0%D1%82%D1%8C%D1%8F_17/#&#1095;3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109" y="1041009"/>
            <a:ext cx="7550270" cy="320015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дополнительного профессионального образования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Новосибирска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«Городской центр развития образования»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ООП и образовательной деятельности ОУ  в рамках контроля качества образования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4233" y="4331799"/>
            <a:ext cx="6858000" cy="165576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Суворова И.Н.,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повышения квалификации</a:t>
            </a:r>
          </a:p>
          <a:p>
            <a:pPr algn="r">
              <a:lnSpc>
                <a:spcPct val="100000"/>
              </a:lnSpc>
            </a:pPr>
            <a:endParaRPr lang="ru-RU" sz="2000" b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3639" y="5987561"/>
            <a:ext cx="217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 2021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518" y="4634739"/>
            <a:ext cx="1836768" cy="173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460" y="107024"/>
            <a:ext cx="1173773" cy="156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684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5438" y="188913"/>
            <a:ext cx="8567042" cy="6553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осуществление обучения по основным и дополнительным общеобразовательным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программам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28.08.2020 N 442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образования»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 от 20.11.2020)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31.07.2020 N 373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с 01.01.2021)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просвещения РФ от 9 ноября 2018 г. N 196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утверждении Порядка организации и осуществления образовательной деятельности по дополнительным общеобразовательным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программам» </a:t>
            </a:r>
          </a:p>
          <a:p>
            <a:pPr marL="0" indent="0">
              <a:buNone/>
            </a:pP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045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N 882,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N 391 от 05.08.2020 «Об организации и осуществлении образовательной деятельности при сетевой форме реализации образовательных программ»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22.09.2020)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П.2. </a:t>
            </a:r>
          </a:p>
          <a:p>
            <a:pPr algn="just"/>
            <a:r>
              <a:rPr lang="ru-RU" dirty="0" smtClean="0"/>
              <a:t>Сетевая форма обеспечивает возможность освоения обучающимися образовательной программы и (или) отдельных учебных предметов, курсов, дисциплин (модулей), практики, иных компонентов, предусмотренных образовательными программами (в том числе различных вида, уровня и (или) направленности), с использованием ресурсов нескольких организаций, осуществляющих образовательную деятельность, включая иностранные, а также, при необходимости, с использованием ресурсов иных организаций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789040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П. 3. </a:t>
            </a:r>
          </a:p>
          <a:p>
            <a:pPr algn="just"/>
            <a:r>
              <a:rPr lang="ru-RU" dirty="0" smtClean="0"/>
              <a:t>Образовательная деятельность по образовательной программе, реализуемой с использованием сетевой формы (далее - сетевая образовательная программа), осуществляется посредством взаимодействия между организациями в соответствии с договором о сетевой форме реализации образовательной программы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94928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Форма договора устанавливается данным приказом (приложение № 2)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38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N 845,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N 369 от 30.07.2020 «Об утверждении Порядка зачета организацией, осуществляющей образовательную деятельность, результатов освоения обучающимися учебных предметов, курсов, дисциплин (модулей), практики, дополнительных образовательных программ в других организациях, осуществляющих образовательную деятельность»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08.09.2020)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1683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Зачет осуществляется по заявлению обучающегося или родителей (законных представителей) несовершеннолетнего обучающегося, на основании документов, подтверждающих результаты пройденного обучения:</a:t>
            </a:r>
          </a:p>
          <a:p>
            <a:pPr algn="just" fontAlgn="base"/>
            <a:r>
              <a:rPr lang="ru-RU" b="1" dirty="0" smtClean="0"/>
              <a:t>а)документа об образовании и (или) о квалификации</a:t>
            </a:r>
            <a:r>
              <a:rPr lang="ru-RU" dirty="0" smtClean="0"/>
              <a:t>, в том числе об образовании и (или) о квалификации, полученных в иностранном государстве;</a:t>
            </a:r>
          </a:p>
          <a:p>
            <a:pPr algn="just" fontAlgn="base"/>
            <a:r>
              <a:rPr lang="ru-RU" b="1" dirty="0" smtClean="0"/>
              <a:t>б)документа об обучении</a:t>
            </a:r>
            <a:r>
              <a:rPr lang="ru-RU" dirty="0" smtClean="0"/>
              <a:t>, в том числе справки об обучении или о периоде обучения, документа, выданного иностранными организациями (справки, академической справки и иного документа) </a:t>
            </a:r>
            <a:r>
              <a:rPr lang="ru-RU" b="1" dirty="0" smtClean="0">
                <a:solidFill>
                  <a:srgbClr val="C00000"/>
                </a:solidFill>
              </a:rPr>
              <a:t>(п. 2).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14908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Форма и порядок подачи заявления, в том числе возможность его подачи в форме электронного документа с использованием информационно-телекоммуникационной сети "Интернет", устанавливается локальным нормативным актом организации </a:t>
            </a:r>
            <a:r>
              <a:rPr lang="ru-RU" b="1" dirty="0" smtClean="0">
                <a:solidFill>
                  <a:srgbClr val="C00000"/>
                </a:solidFill>
              </a:rPr>
              <a:t>(п.2).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10367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Порядок зачета результатов пройденного обучения, подтверждаемых документами об образовании и (или) о квалификации, полученными в иностранном государстве, а также подтверждаемых документами об обучении, выданными иностранными организациями, устанавливаются локальным нормативным актом организации </a:t>
            </a:r>
            <a:r>
              <a:rPr lang="ru-RU" b="1" dirty="0" smtClean="0">
                <a:solidFill>
                  <a:srgbClr val="C00000"/>
                </a:solidFill>
              </a:rPr>
              <a:t>(п.3).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30932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Зачету не подлежат результаты итоговой (государственной итоговой) аттестации (п.5).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10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71296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Зачет осуществляется посредством сопоставления планируемых результатов по соответствующей части (учебному предмету, курсу, дисциплине (модулю), практике) образовательной программы, которую осваивает обучающийся и результатов пройденного обучения, определенных освоенной ранее обучающимся образовательной программой (ее частью) </a:t>
            </a:r>
            <a:r>
              <a:rPr lang="ru-RU" sz="1600" b="1" dirty="0" smtClean="0">
                <a:solidFill>
                  <a:srgbClr val="C00000"/>
                </a:solidFill>
              </a:rPr>
              <a:t>(п.4).</a:t>
            </a:r>
          </a:p>
          <a:p>
            <a:pPr algn="ctr"/>
            <a:r>
              <a:rPr lang="ru-RU" sz="1600" dirty="0" smtClean="0"/>
              <a:t>С целью установления соответствия организация может проводить оценивание фактического достижения обучающимся планируемых результатов части осваиваемой образовательной программ. Процедура оценивания и формы его проведения, определяются локальным нормативным актом организации </a:t>
            </a:r>
            <a:r>
              <a:rPr lang="ru-RU" sz="1600" b="1" dirty="0" smtClean="0">
                <a:solidFill>
                  <a:srgbClr val="C00000"/>
                </a:solidFill>
              </a:rPr>
              <a:t>(п.6).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780928"/>
            <a:ext cx="3384376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Если соответствие установлено- </a:t>
            </a:r>
            <a:r>
              <a:rPr lang="ru-RU" b="1" dirty="0" smtClean="0">
                <a:solidFill>
                  <a:srgbClr val="C00000"/>
                </a:solidFill>
              </a:rPr>
              <a:t>производится  зачет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2780928"/>
            <a:ext cx="3384376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Если соответствие не установлено- </a:t>
            </a:r>
            <a:r>
              <a:rPr lang="ru-RU" b="1" dirty="0" smtClean="0">
                <a:solidFill>
                  <a:srgbClr val="C00000"/>
                </a:solidFill>
              </a:rPr>
              <a:t>отказ в зачете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4549676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861048"/>
            <a:ext cx="2448272" cy="2880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Зачтенные результаты пройденного обучения учитываются в качестве результатов промежуточной аттестации по соответствующей части осваиваемой образовательной программы </a:t>
            </a:r>
            <a:r>
              <a:rPr lang="ru-RU" b="1" dirty="0" smtClean="0">
                <a:solidFill>
                  <a:srgbClr val="C00000"/>
                </a:solidFill>
              </a:rPr>
              <a:t>(п.7)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331640" y="3573016"/>
            <a:ext cx="64807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5561856"/>
            <a:ext cx="5472608" cy="1179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Обучающийся, которому произведен зачет, переводится на обучение по индивидуальному учебному плану, в том числе на ускоренное обучение, в порядке, установленном локальными нормативными актами организации </a:t>
            </a:r>
            <a:r>
              <a:rPr lang="ru-RU" sz="1600" b="1" dirty="0" smtClean="0">
                <a:solidFill>
                  <a:srgbClr val="C00000"/>
                </a:solidFill>
              </a:rPr>
              <a:t>(п.8) 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987824" y="5805264"/>
            <a:ext cx="36004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0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! </a:t>
            </a:r>
            <a:r>
              <a:rPr lang="ru-RU" b="1" dirty="0" smtClean="0">
                <a:solidFill>
                  <a:srgbClr val="C00000"/>
                </a:solidFill>
              </a:rPr>
              <a:t>Не допускается взимание платы с обучающихся за установление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соответствия и зачет (п. 10)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3789040"/>
            <a:ext cx="4248472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Решение об отказе в письменной форме или в форме электронного документа с обоснованием причин отказа в течение трех рабочих дней направляется обучающемуся или родителю (законному представителю) несовершеннолетнего обучающегося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  <a:r>
              <a:rPr lang="ru-RU" sz="1600" b="1" dirty="0" smtClean="0">
                <a:solidFill>
                  <a:srgbClr val="C00000"/>
                </a:solidFill>
              </a:rPr>
              <a:t>(п. 9)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660232" y="3501008"/>
            <a:ext cx="64807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83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115616" y="980728"/>
            <a:ext cx="7488832" cy="4460520"/>
            <a:chOff x="725194" y="534944"/>
            <a:chExt cx="5740334" cy="3754498"/>
          </a:xfrm>
          <a:scene3d>
            <a:camera prst="orthographicFront"/>
            <a:lightRig rig="flat" dir="t"/>
          </a:scene3d>
        </p:grpSpPr>
        <p:sp>
          <p:nvSpPr>
            <p:cNvPr id="5" name="Овал 4"/>
            <p:cNvSpPr/>
            <p:nvPr/>
          </p:nvSpPr>
          <p:spPr>
            <a:xfrm>
              <a:off x="725194" y="534944"/>
              <a:ext cx="5740334" cy="375449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80000">
                  <a:schemeClr val="accent1">
                    <a:lumMod val="40000"/>
                    <a:lumOff val="60000"/>
                  </a:schemeClr>
                </a:gs>
                <a:gs pos="6128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1565846" y="1084778"/>
              <a:ext cx="4059030" cy="2654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sz="31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87624" y="2204864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нарушения в структуре и содержании  ООП</a:t>
            </a:r>
          </a:p>
        </p:txBody>
      </p:sp>
    </p:spTree>
    <p:extLst>
      <p:ext uri="{BB962C8B-B14F-4D97-AF65-F5344CB8AC3E}">
        <p14:creationId xmlns:p14="http://schemas.microsoft.com/office/powerpoint/2010/main" val="742971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95536" y="1844824"/>
            <a:ext cx="8382000" cy="3240757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  <a:ea typeface="Tahoma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a typeface="Tahoma" pitchFamily="34" charset="0"/>
                <a:cs typeface="Arial" pitchFamily="34" charset="0"/>
              </a:rPr>
              <a:t>Соответствие ФГОС и действующему законодательству </a:t>
            </a:r>
            <a:endParaRPr lang="ru-RU" sz="3200" b="1" dirty="0" smtClean="0">
              <a:solidFill>
                <a:srgbClr val="FF0000"/>
              </a:solidFill>
              <a:ea typeface="Tahoma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ea typeface="Tahoma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ea typeface="Tahoma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a typeface="Tahoma" pitchFamily="34" charset="0"/>
                <a:cs typeface="Arial" pitchFamily="34" charset="0"/>
              </a:rPr>
              <a:t>структуры,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ea typeface="Tahoma" pitchFamily="34" charset="0"/>
                <a:cs typeface="Arial" pitchFamily="34" charset="0"/>
              </a:rPr>
              <a:t>содержания,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  <a:ea typeface="Tahoma" pitchFamily="34" charset="0"/>
                <a:cs typeface="Arial" pitchFamily="34" charset="0"/>
              </a:rPr>
              <a:t>порядка  утверждения  и внесения изменений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764704"/>
            <a:ext cx="6480720" cy="849846"/>
          </a:xfrm>
          <a:prstGeom prst="rect">
            <a:avLst/>
          </a:prstGeom>
          <a:noFill/>
        </p:spPr>
        <p:txBody>
          <a:bodyPr wrap="none">
            <a:prstTxWarp prst="textDeflateTo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Оценка качества ООП</a:t>
            </a:r>
          </a:p>
        </p:txBody>
      </p:sp>
      <p:pic>
        <p:nvPicPr>
          <p:cNvPr id="34820" name="Picture 3" descr="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188640"/>
            <a:ext cx="1076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5301208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/>
              <a:t>ООП и </a:t>
            </a:r>
            <a:r>
              <a:rPr lang="ru-RU" altLang="ru-RU" sz="2000" u="sng" dirty="0" smtClean="0"/>
              <a:t>изменения </a:t>
            </a:r>
            <a:r>
              <a:rPr lang="ru-RU" altLang="ru-RU" sz="2000" dirty="0" smtClean="0"/>
              <a:t>в неё </a:t>
            </a:r>
          </a:p>
          <a:p>
            <a:pPr>
              <a:buFontTx/>
              <a:buChar char="-"/>
            </a:pPr>
            <a:r>
              <a:rPr lang="ru-RU" altLang="ru-RU" sz="2000" b="1" dirty="0" smtClean="0"/>
              <a:t>рассматриваются и принимаются педагогическим советом ОУ,  </a:t>
            </a:r>
          </a:p>
          <a:p>
            <a:pPr>
              <a:buFontTx/>
              <a:buChar char="-"/>
            </a:pPr>
            <a:r>
              <a:rPr lang="ru-RU" altLang="ru-RU" sz="2000" b="1" dirty="0" smtClean="0"/>
              <a:t>утверждаются приказом директора</a:t>
            </a:r>
            <a:r>
              <a:rPr lang="ru-RU" altLang="ru-RU" sz="2000" b="1" i="1" dirty="0" smtClean="0"/>
              <a:t>.</a:t>
            </a:r>
            <a:endParaRPr lang="ru-RU" alt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07450367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96448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19.1 ФГОС НОО                                                                            18.1.1. ФГОС ООО</a:t>
            </a:r>
          </a:p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Пояснительная записка должна раскрывать:</a:t>
            </a:r>
          </a:p>
          <a:p>
            <a:pPr marL="342900" indent="-342900">
              <a:buAutoNum type="arabicParenR"/>
            </a:pPr>
            <a:r>
              <a:rPr lang="ru-RU" dirty="0" smtClean="0"/>
              <a:t>цель и задачи реализации основной образовательной программы, </a:t>
            </a:r>
            <a:r>
              <a:rPr lang="ru-RU" b="1" dirty="0" smtClean="0"/>
              <a:t>конкретизированные в соответствии с требованиями Стандарта к результатам освоения </a:t>
            </a:r>
            <a:r>
              <a:rPr lang="ru-RU" dirty="0" smtClean="0"/>
              <a:t>обучающимися основной образовательной программы соответствующего уровня;</a:t>
            </a:r>
          </a:p>
          <a:p>
            <a:r>
              <a:rPr lang="ru-RU" dirty="0" smtClean="0"/>
              <a:t>2) принципы и подходы к формированию основной образовательной программы основного общего образования (состав участников образовательных отношений – НОО);</a:t>
            </a:r>
          </a:p>
          <a:p>
            <a:r>
              <a:rPr lang="ru-RU" dirty="0" smtClean="0"/>
              <a:t>3) общую характеристику ООП (НОО);</a:t>
            </a:r>
          </a:p>
          <a:p>
            <a:r>
              <a:rPr lang="ru-RU" dirty="0" smtClean="0"/>
              <a:t>4) Общие подходы к организации внеурочной деятельности (НОО).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65313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95263" algn="ctr" defTabSz="828675" hangingPunct="0">
              <a:buClr>
                <a:srgbClr val="000000"/>
              </a:buClr>
              <a:buSzPct val="45000"/>
            </a:pPr>
            <a:endParaRPr lang="ru-RU" altLang="ru-RU" dirty="0" smtClean="0">
              <a:latin typeface="Cambria" pitchFamily="18" charset="0"/>
              <a:ea typeface="Andale Sans UI"/>
              <a:cs typeface="Tahoma" pitchFamily="34" charset="0"/>
            </a:endParaRPr>
          </a:p>
          <a:p>
            <a:pPr indent="-195263" defTabSz="828675" hangingPunct="0">
              <a:buClr>
                <a:srgbClr val="000000"/>
              </a:buClr>
              <a:buSzPct val="45000"/>
              <a:buFontTx/>
              <a:buChar char="-"/>
            </a:pPr>
            <a:endParaRPr lang="ru-RU" altLang="ru-RU" dirty="0">
              <a:latin typeface="Times New Roman" pitchFamily="18" charset="0"/>
              <a:ea typeface="Andale Sans UI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212976"/>
            <a:ext cx="8748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Пояснительной записке следует:</a:t>
            </a:r>
            <a:endParaRPr lang="ru-RU" b="1" u="sng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откорректировать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(обновить)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нормативных правовых документов, на основе которых разработана ООП,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реализации ОПП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конкретизироват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 в соответствии с требованиями ФГОС 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задачах реализации ООП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отразить специфику ОУ,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внести информацию о соотношении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обязательной части и части, формируемой участниками образовательных отношений.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отразить реализацию </a:t>
            </a:r>
            <a:r>
              <a:rPr lang="ru-RU" altLang="ru-RU" b="1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принципа преемственности </a:t>
            </a:r>
            <a:r>
              <a:rPr lang="ru-RU" altLang="ru-RU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по уровням  общего образования,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внести данные </a:t>
            </a:r>
            <a:r>
              <a:rPr lang="ru-RU" altLang="ru-RU" b="1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 информированности родителей </a:t>
            </a:r>
            <a:r>
              <a:rPr lang="ru-RU" altLang="ru-RU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(законных представителей)  обучающихся об особенностях реализации ООП,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95263" defTabSz="828675" hangingPunct="0">
              <a:buClr>
                <a:srgbClr val="000000"/>
              </a:buClr>
              <a:buSzPct val="45000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включить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специфики ОУ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соответствии с программой развития, миссией), особенностей  контингента обучающихся,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окружения.</a:t>
            </a:r>
          </a:p>
        </p:txBody>
      </p:sp>
      <p:pic>
        <p:nvPicPr>
          <p:cNvPr id="6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7675" y="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6608"/>
            <a:ext cx="84969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части «Планируемые результаты освоения ООП» необходимо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представить основные группы планируемых результатов,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конкретизированные к специфике ОУ;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описать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связь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между требованиями ФГОС, образовательной деятельностью и системой оценки результатов освоения обучающимися ООП;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представить планируемые результаты освоения ООП 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содержательную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критериальную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основу для разработки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рабочих программ учебных предметов, рабочих программ курсов внеурочной деятельности, курсов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направленности,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прграммы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формирования/развития УУД, рабочей программы воспитания,  программы коррекционной работы;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обратить внимание на наличие планируемых результатов по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учебным предметам: «Основы духовно-нравственной культуры народов России»  (ООО)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(Письмо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РФ от 19.01.2018 № 08-96),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Родной язык (русский) (НОО, ООО), Родная литература (русская)» (ООО), Литературное  чтение на родном(русском) языке (НОО), Второй иностранный язык (ООО)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предметам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формируемой участниками образовательных отношений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предметных результатах по физической культуре обеспечить учет возможностей  освоения обучающимся физкультурно-спортивного комплекса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Планируемые результаты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не должны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быть представлены только требованиями к ним (ФГОС). Предметные результаты следует представить  по уровням освоения (базовый и повышенный) в формулировках: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выпускник научиться, выпускник получит возможность научиться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0"/>
            <a:ext cx="755576" cy="53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19.9 ФГОС НОО                                                                                            18.1.3. ФГОС ОО </a:t>
            </a:r>
          </a:p>
          <a:p>
            <a:endParaRPr lang="ru-RU" sz="1600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Система оценки достижения планируемых результатов освоения основной образовательной программы должна: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определять/закреплять  основные направления и цели оценочной деятельности, ориентированной на управление качеством образования, </a:t>
            </a:r>
            <a:r>
              <a:rPr lang="ru-RU" sz="1600" b="1" dirty="0" smtClean="0"/>
              <a:t>описывать объект и содержание оценки, критерии, процедуры и состав инструментария оценивания, формы представления результатов, условия и границы применения системы оценки;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b="1" dirty="0" smtClean="0"/>
              <a:t>обеспечивать комплексный подход </a:t>
            </a:r>
            <a:r>
              <a:rPr lang="ru-RU" sz="1600" dirty="0" smtClean="0"/>
              <a:t>к оценке результатов освоения основной образовательной программы, позволяющий вести оценку предметных, </a:t>
            </a:r>
            <a:r>
              <a:rPr lang="ru-RU" sz="1600" dirty="0" err="1" smtClean="0"/>
              <a:t>метапредметных</a:t>
            </a:r>
            <a:r>
              <a:rPr lang="ru-RU" sz="1600" dirty="0" smtClean="0"/>
              <a:t> и личностных результатов;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b="1" dirty="0" smtClean="0"/>
              <a:t>обеспечивать оценку динамики индивидуальных достижений обучающихся </a:t>
            </a:r>
            <a:r>
              <a:rPr lang="ru-RU" sz="1600" dirty="0" smtClean="0"/>
              <a:t>в процессе освоения основной общеобразовательной программы;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 </a:t>
            </a:r>
            <a:r>
              <a:rPr lang="ru-RU" sz="1600" b="1" dirty="0" smtClean="0"/>
              <a:t>предусматривать использование разнообразных методов и форм, взаимно дополняющих друг друга</a:t>
            </a:r>
            <a:r>
              <a:rPr lang="ru-RU" sz="1600" dirty="0" smtClean="0"/>
              <a:t> (стандартизированные письменные и устные работы, проекты, практические работы, творческие работы, самоанализ и самооценка, наблюдения, испытания (тесты) и иное);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b="1" dirty="0" smtClean="0"/>
              <a:t>позволять использовать результаты итоговой оценки выпускников, </a:t>
            </a:r>
            <a:r>
              <a:rPr lang="ru-RU" sz="1600" dirty="0" smtClean="0"/>
              <a:t>характеризующие уровень достижения планируемых результатов освоения основной образовательной программы, </a:t>
            </a:r>
            <a:r>
              <a:rPr lang="ru-RU" sz="1600" b="1" dirty="0" smtClean="0"/>
              <a:t>как основы для оценки деятельности организации</a:t>
            </a:r>
            <a:r>
              <a:rPr lang="ru-RU" sz="1600" dirty="0" smtClean="0"/>
              <a:t>, осуществляющей образовательную деятельность и системы образования разного уровня;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b="1" dirty="0" smtClean="0"/>
              <a:t>должна включать описание организации и содержания  ИА (НОО),  ГИА (ООО), промежуточной аттестации обучающихся в рамках урочной и внеурочной деятельности, итоговой оценки по предметам, не выносимым на ИА (НОО), ГИА (ООО)  обучающихся  и оценки проектной деятельности обучающихся (ООО).</a:t>
            </a:r>
          </a:p>
          <a:p>
            <a:pPr algn="ctr"/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 Данная информация не должна противоречить информации локального акта ОУ, регламентирующего организацию текущего контроля и промежуточной аттестации  обучающихся, сведениям в УП и КУГ.</a:t>
            </a:r>
            <a:endParaRPr lang="ru-RU" sz="1200" b="1" dirty="0"/>
          </a:p>
        </p:txBody>
      </p:sp>
      <p:pic>
        <p:nvPicPr>
          <p:cNvPr id="3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7675" y="116632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332656"/>
            <a:ext cx="86409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части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 формирования (НОО)/развития (ООО) универсальных учебных действий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должны быть описаны: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условия, обеспечивающих развитие УУД,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типовые задачи применения УУД;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оценки деятельности организации,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осуществляющей образовательную деятельность,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формированию и развитию универсальных учебных действий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обучающихся;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и инструментарий мониторинга успешности освоения и применения обучающимися универсальных учебных действий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3336" y="3203772"/>
            <a:ext cx="860546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части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коррекционной работы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необходимо отследить наличие: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 категорий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обучающихся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особыми образовательными потребностями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нуждающихся в психолого-педагогической  поддержке при освоении ООП,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перечня и содержания индивидуально ориентированных направлений работы, способствующих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освоению ООП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обучающимися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особыми образовательными потребностями; 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механизма взаимодействия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предусматривающий общую целевую и единую стратегическую направленность работы администрации ОУ, учителей,  классных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руководителей,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специалистов  социально-психологической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службы, деятельность школьных органов профилактики. </a:t>
            </a:r>
          </a:p>
        </p:txBody>
      </p:sp>
      <p:pic>
        <p:nvPicPr>
          <p:cNvPr id="6" name="Picture 19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6017205"/>
            <a:ext cx="1187624" cy="84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4847" y="332656"/>
            <a:ext cx="8208912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ОБЩЕГО ОБРАЗОВАНИЯ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848" y="1772816"/>
            <a:ext cx="8134207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образовательной организации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 ст.12 ФЗ № 273-ФЗ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8102198" y="1175472"/>
            <a:ext cx="731520" cy="1216152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459275" y="1164740"/>
            <a:ext cx="731520" cy="1216152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848" y="2996952"/>
            <a:ext cx="8134207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и утверждается ОО самостоятельно </a:t>
            </a:r>
          </a:p>
          <a:p>
            <a:pPr lvl="0"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.6 ст. 28; п.5 ст.12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№ 273-ФЗ </a:t>
            </a:r>
          </a:p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2790" y="5371398"/>
            <a:ext cx="8134207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примерных программ, включенных в реестр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.9, п.10  ст. 12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№ 273-ФЗ </a:t>
            </a:r>
            <a:endParaRPr lang="ru-RU" sz="2400" dirty="0"/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017182" y="2637205"/>
            <a:ext cx="731520" cy="1216152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323528" y="2564904"/>
            <a:ext cx="731520" cy="1216152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3383" y="4255870"/>
            <a:ext cx="8134207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п.2 ст.11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№ 273-ФЗ </a:t>
            </a:r>
            <a:endParaRPr lang="ru-RU" sz="2400" dirty="0">
              <a:solidFill>
                <a:prstClr val="white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445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Прямоугольник 7"/>
          <p:cNvSpPr>
            <a:spLocks noChangeArrowheads="1"/>
          </p:cNvSpPr>
          <p:nvPr/>
        </p:nvSpPr>
        <p:spPr bwMode="auto">
          <a:xfrm>
            <a:off x="0" y="0"/>
            <a:ext cx="8351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Изменения в структуре ООП</a:t>
            </a:r>
            <a:endParaRPr lang="ru-RU" altLang="ru-RU" sz="36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aphicFrame>
        <p:nvGraphicFramePr>
          <p:cNvPr id="13333" name="Group 21"/>
          <p:cNvGraphicFramePr>
            <a:graphicFrameLocks noGrp="1"/>
          </p:cNvGraphicFramePr>
          <p:nvPr/>
        </p:nvGraphicFramePr>
        <p:xfrm>
          <a:off x="0" y="694944"/>
          <a:ext cx="9144000" cy="6108112"/>
        </p:xfrm>
        <a:graphic>
          <a:graphicData uri="http://schemas.openxmlformats.org/drawingml/2006/table">
            <a:tbl>
              <a:tblPr/>
              <a:tblGrid>
                <a:gridCol w="4987635">
                  <a:extLst>
                    <a:ext uri="{9D8B030D-6E8A-4147-A177-3AD203B41FA5}"/>
                  </a:extLst>
                </a:gridCol>
                <a:gridCol w="4156365">
                  <a:extLst>
                    <a:ext uri="{9D8B030D-6E8A-4147-A177-3AD203B41FA5}"/>
                  </a:extLst>
                </a:gridCol>
              </a:tblGrid>
              <a:tr h="596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НОО (п. 16 ФГОС НОО)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ООО, СОО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пп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14 ФГОС ОО, ФГОС СОО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3574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Содержательный раздел ООП  включает: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68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программу формирования универсальных учебных действий на уровне НОО;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программы отдельных учебных предметов, курсов и курсов внеурочной деятельности;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рабочую программу воспитания</a:t>
                      </a: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 программу формирования экологической культуры, здорового и безопасного образа жизни;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программу коррекционной работы.</a:t>
                      </a: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программу развития универсальных учебных действий на уровне ООО;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программы отдельных учебных предметов, курсов (в том числе интегрированные);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рабочую программу воспитания</a:t>
                      </a: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; </a:t>
                      </a:r>
                      <a:endParaRPr kumimoji="0" lang="ru-RU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программу коррекционной работы.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/>
                </a:extLst>
              </a:tr>
              <a:tr h="35849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Организационный раздел ООП  включает: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</a:tr>
              <a:tr h="236823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учебный план;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 внеурочной деятельности, календарный учебный график, </a:t>
                      </a:r>
                      <a:r>
                        <a:rPr lang="ru-RU" sz="1700" b="1" i="1" u="sng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календарный план воспитательной работы</a:t>
                      </a:r>
                      <a:r>
                        <a:rPr lang="ru-RU" sz="17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систему условий реализации основной образовательной программы в соответствии с требованиями Стандарта</a:t>
                      </a:r>
                      <a:r>
                        <a:rPr lang="ru-RU" sz="1700" b="1" dirty="0" smtClean="0"/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учебный план, календарный учебный график, план внеурочной деятельности и </a:t>
                      </a:r>
                      <a:r>
                        <a:rPr lang="ru-RU" sz="1700" b="1" i="1" u="sng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календарный план воспитательной работы</a:t>
                      </a:r>
                      <a:r>
                        <a:rPr lang="ru-RU" sz="17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систему условий реализации образовательной программы в соответствии с требованиями Стандарта.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9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253" y="0"/>
            <a:ext cx="1054747" cy="74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21"/>
          <p:cNvGraphicFramePr>
            <a:graphicFrameLocks noGrp="1"/>
          </p:cNvGraphicFramePr>
          <p:nvPr/>
        </p:nvGraphicFramePr>
        <p:xfrm>
          <a:off x="0" y="749888"/>
          <a:ext cx="9144000" cy="6108112"/>
        </p:xfrm>
        <a:graphic>
          <a:graphicData uri="http://schemas.openxmlformats.org/drawingml/2006/table">
            <a:tbl>
              <a:tblPr/>
              <a:tblGrid>
                <a:gridCol w="4987635">
                  <a:extLst>
                    <a:ext uri="{9D8B030D-6E8A-4147-A177-3AD203B41FA5}"/>
                  </a:extLst>
                </a:gridCol>
                <a:gridCol w="4156365">
                  <a:extLst>
                    <a:ext uri="{9D8B030D-6E8A-4147-A177-3AD203B41FA5}"/>
                  </a:extLst>
                </a:gridCol>
              </a:tblGrid>
              <a:tr h="596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НОО (п. 16 ФГОС НОО)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ООО, СОО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пп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14 ФГОС ОО, ФГОС СОО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3574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Содержательный раздел ООП  включает: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68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программу формирования универсальных учебных действий на уровне НОО;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программы отдельных учебных предметов, курсов и курсов внеурочной деятельности;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рабочую программу воспитания</a:t>
                      </a: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 программу формирования экологической культуры, здорового и безопасного образа жизни;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программу коррекционной работы.</a:t>
                      </a: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программу развития универсальных учебных действий на уровне ООО;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программы отдельных учебных предметов, курсов (в том числе интегрированные);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рабочую программу воспитания</a:t>
                      </a: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; </a:t>
                      </a:r>
                      <a:endParaRPr kumimoji="0" lang="ru-RU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программу коррекционной работы.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/>
                </a:extLst>
              </a:tr>
              <a:tr h="35849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Организационный раздел ООП  включает: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</a:tr>
              <a:tr h="236823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учебный план;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 внеурочной деятельности, календарный учебный график, </a:t>
                      </a:r>
                      <a:r>
                        <a:rPr lang="ru-RU" sz="1700" b="1" i="1" u="sng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календарный план воспитательной работы</a:t>
                      </a:r>
                      <a:r>
                        <a:rPr lang="ru-RU" sz="17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систему условий реализации основной образовательной программы в соответствии с требованиями Стандарта</a:t>
                      </a:r>
                      <a:r>
                        <a:rPr lang="ru-RU" sz="1700" b="1" dirty="0" smtClean="0"/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учебный план, календарный учебный график, план внеурочной деятельности и </a:t>
                      </a:r>
                      <a:r>
                        <a:rPr lang="ru-RU" sz="1700" b="1" i="1" u="sng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календарный план воспитательной работы</a:t>
                      </a:r>
                      <a:r>
                        <a:rPr lang="ru-RU" sz="17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систему условий реализации образовательной программы в соответствии с требованиями Стандарта.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8800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Рабочая программа воспитания должна быть направлена на развитие личности обучающихся, в том числе духовно-нравственное развитие, укрепление психического здоровья и физическое воспитание, достижение результатов освоения обучающимися образовательной программы….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Рабочая программа воспитания имеет модульную структуру и включает в себя:</a:t>
            </a:r>
          </a:p>
          <a:p>
            <a:pPr marL="985838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описание особенностей воспитательного процесса;</a:t>
            </a:r>
          </a:p>
          <a:p>
            <a:pPr marL="985838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цель и задачи воспитания обучающихся;</a:t>
            </a:r>
          </a:p>
          <a:p>
            <a:pPr marL="985838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виды, формы и содержание совместной деятельности педагогических работников, обучающихся и социальных партнеров организации, осуществляющей образовательную деятельность;</a:t>
            </a:r>
          </a:p>
          <a:p>
            <a:pPr marL="985838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основные направления самоанализа воспитательной работы в организации, осуществляющей образовательную деятельность.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Рабочая программа воспитания реализуется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единстве урочной и внеурочной деятельности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осуществляемой организацией, осуществляющей образовательную деятельность,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совместно с семьей и другими институтами воспитания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Рабочая программа воспитания должна предусматривать приобщение обучающихся к российским традиционным духовным ценностям, включая культурные ценности своей этнической группы, правилам и нормам поведения в российском обществе.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разработке рабочей программы воспитания и календарного плана воспитательной работы имеют право принимать участие советы обучающихся, советы родителей (законных представителей) несовершеннолетних обучающихся, представительные органы обучающихся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(при их наличии).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8072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ФГОС НОО п. 19.6                     ФГОС ООО, ФГОС  СОО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18.2.3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513" y="0"/>
            <a:ext cx="82809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Требования к структуре и содержанию рабочих программ воспитания</a:t>
            </a:r>
            <a:endParaRPr lang="ru-RU" altLang="ru-RU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5" name="Picture 19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204864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8776" y="2357264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1" t="23062" r="39532" b="41463"/>
          <a:stretch/>
        </p:blipFill>
        <p:spPr bwMode="auto">
          <a:xfrm>
            <a:off x="1043608" y="764701"/>
            <a:ext cx="6656480" cy="554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8003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ФЗ -304 от 31.07.2020</a:t>
            </a:r>
            <a:endParaRPr lang="ru-RU" dirty="0"/>
          </a:p>
        </p:txBody>
      </p:sp>
      <p:pic>
        <p:nvPicPr>
          <p:cNvPr id="4" name="Picture 19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94928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4959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Статья 2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dirty="0"/>
              <a:t>1. Настоящий Федеральный закон </a:t>
            </a:r>
            <a:r>
              <a:rPr lang="ru-RU" dirty="0">
                <a:solidFill>
                  <a:srgbClr val="FF0000"/>
                </a:solidFill>
              </a:rPr>
              <a:t>вступает в силу с 1 сентября 2020 года.</a:t>
            </a:r>
          </a:p>
          <a:p>
            <a:pPr algn="just"/>
            <a:r>
              <a:rPr lang="ru-RU" dirty="0"/>
              <a:t>2. </a:t>
            </a:r>
            <a:r>
              <a:rPr lang="ru-RU" dirty="0">
                <a:solidFill>
                  <a:srgbClr val="FF0000"/>
                </a:solidFill>
              </a:rPr>
              <a:t>Образовательные программы подлежат приведению в соответствие с положениями </a:t>
            </a:r>
            <a:r>
              <a:rPr lang="ru-RU" dirty="0"/>
              <a:t>Федерального закона от 29 декабря 2012 года № 273-ФЗ "Об образовании в Российской Федерации" (в редакции настоящего Федерального закона) </a:t>
            </a:r>
            <a:r>
              <a:rPr lang="ru-RU" b="1" u="sng" dirty="0">
                <a:solidFill>
                  <a:srgbClr val="FF0000"/>
                </a:solidFill>
              </a:rPr>
              <a:t>не позднее 1 сентября 2021 года.</a:t>
            </a:r>
          </a:p>
          <a:p>
            <a:pPr algn="just"/>
            <a:r>
              <a:rPr lang="ru-RU" dirty="0"/>
              <a:t>3. </a:t>
            </a:r>
            <a:r>
              <a:rPr lang="ru-RU" dirty="0">
                <a:solidFill>
                  <a:srgbClr val="FF0000"/>
                </a:solidFill>
              </a:rPr>
              <a:t>Организации</a:t>
            </a:r>
            <a:r>
              <a:rPr lang="ru-RU" dirty="0"/>
              <a:t>, осуществляющие образовательную деятельность, </a:t>
            </a:r>
            <a:r>
              <a:rPr lang="ru-RU" dirty="0">
                <a:solidFill>
                  <a:srgbClr val="FF0000"/>
                </a:solidFill>
              </a:rPr>
              <a:t>обязаны проинформировать обучающихся и (или) их родителей (законных представителей) об изменениях, внесенных в такие программы </a:t>
            </a:r>
            <a:r>
              <a:rPr lang="ru-RU" dirty="0"/>
              <a:t>в соответствии с Федеральным законом от 29 декабря 2012 года № 273-ФЗ "Об образовании в Российской Федерации" (в редакции настоящего Федерального закона).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Президент Российской Федерации                              В</a:t>
            </a:r>
            <a:r>
              <a:rPr lang="ru-RU" dirty="0" smtClean="0"/>
              <a:t>. Путин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Москва, Кремль</a:t>
            </a:r>
          </a:p>
          <a:p>
            <a:r>
              <a:rPr lang="ru-RU" dirty="0"/>
              <a:t>31 июля 2020 года</a:t>
            </a:r>
          </a:p>
          <a:p>
            <a:r>
              <a:rPr lang="ru-RU" dirty="0"/>
              <a:t>№ 304-ФЗ</a:t>
            </a:r>
          </a:p>
        </p:txBody>
      </p:sp>
      <p:pic>
        <p:nvPicPr>
          <p:cNvPr id="3" name="Picture 19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94928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74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534" y="2507997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-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направления деятельности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не отражают специфику ОУ, запросы участников образовательных отношений;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</a:rPr>
              <a:t>не конкретизированы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содержание, виды деятельности и формы занятий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с обучающимися по каждому из направлений;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 не отражена система взаимодействия по направлениям воспитания с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предприятиями, общественными организациями, в том числе с системой дополнительного образования;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</a:rPr>
              <a:t>не представлена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система поощрения социальной успешности и проявлений активной жизненной позиции обучающихся;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не установлены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критерии, показатели эффективности деятельности ОУ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части духовно-нравственного развития, воспитания и социализации обучающихся;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</a:rPr>
              <a:t> отсутствуют описание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методик и инструментария мониторинга деятельности ОУ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части духовно-нравственного развития, воспитания и социализации обучающихся.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части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НОО «Программа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духовно-нарвственного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воспитания и развития обучающихся»; «Программа формирования экологической культуры, здорового и безопасного образа жизни»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u="sng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воспитания и социализация</a:t>
            </a:r>
            <a:r>
              <a:rPr lang="ru-RU" b="1" u="sng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типичными замечаниями являются:</a:t>
            </a:r>
            <a:endParaRPr lang="ru-RU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9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94928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239742"/>
            <a:ext cx="856895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части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Программы отдельных учебных предметов, курсов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программах по учебным предметам следует: 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отражать полное название учебного предмета, курса и предметной области, к которой он относится;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соотнести планируемые результаты в РП с планируемыми результатами в Целевом разделе ООП (особенно в части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результатов),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-детализировать по годам обучения информацию  в пунктах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Планируемые результаты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Тематическое планирование с указанием количества часов по каждой теме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  рабочую программу по учебному предмету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Физическая культура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внести изменения, утвержденные приказами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Минобрнауки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России от 29.12.2014 № 1643,  1644 (подготовка к выполнению нормативов Всероссийского ФСК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 к труду и обороне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399071"/>
              </p:ext>
            </p:extLst>
          </p:nvPr>
        </p:nvGraphicFramePr>
        <p:xfrm>
          <a:off x="0" y="2996952"/>
          <a:ext cx="9144000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66">
                  <a:extLst>
                    <a:ext uri="{9D8B030D-6E8A-4147-A177-3AD203B41FA5}">
                      <a16:colId xmlns="" xmlns:a16="http://schemas.microsoft.com/office/drawing/2014/main" val="3216525187"/>
                    </a:ext>
                  </a:extLst>
                </a:gridCol>
                <a:gridCol w="5769985">
                  <a:extLst>
                    <a:ext uri="{9D8B030D-6E8A-4147-A177-3AD203B41FA5}">
                      <a16:colId xmlns="" xmlns:a16="http://schemas.microsoft.com/office/drawing/2014/main" val="1787618625"/>
                    </a:ext>
                  </a:extLst>
                </a:gridCol>
                <a:gridCol w="1843549">
                  <a:extLst>
                    <a:ext uri="{9D8B030D-6E8A-4147-A177-3AD203B41FA5}">
                      <a16:colId xmlns="" xmlns:a16="http://schemas.microsoft.com/office/drawing/2014/main" val="2490863901"/>
                    </a:ext>
                  </a:extLst>
                </a:gridCol>
              </a:tblGrid>
              <a:tr h="33985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Вид</a:t>
                      </a:r>
                      <a:r>
                        <a:rPr lang="ru-RU" sz="1600" baseline="0" dirty="0" smtClean="0"/>
                        <a:t>  раб. п</a:t>
                      </a:r>
                      <a:r>
                        <a:rPr lang="ru-RU" sz="1600" dirty="0" smtClean="0"/>
                        <a:t>р.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Обязательные</a:t>
                      </a:r>
                      <a:r>
                        <a:rPr lang="ru-RU" sz="1600" baseline="0" dirty="0" smtClean="0"/>
                        <a:t> элементы структуры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Виды  ПР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6479356"/>
                  </a:ext>
                </a:extLst>
              </a:tr>
              <a:tr h="15756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РП учебных предметов 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</a:rPr>
                        <a:t>(УП)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планируемые результаты освоения учебного предмета, курса;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содержание учебного предмета, курса;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тематическое планирование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в том числе с учетом рабочей программы воспитания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указанием количества часов, отводимых на освоение каждой темы.</a:t>
                      </a:r>
                      <a:endParaRPr lang="ru-RU" sz="16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личностные</a:t>
                      </a:r>
                    </a:p>
                    <a:p>
                      <a:r>
                        <a:rPr lang="ru-RU" sz="1600" dirty="0" err="1" smtClean="0"/>
                        <a:t>метапредметные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предметные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916911"/>
                  </a:ext>
                </a:extLst>
              </a:tr>
              <a:tr h="11088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РП курсов ВД 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(ПВД)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результаты освоения курса внеурочной деятельности;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содержание курса внеурочной деятельности </a:t>
                      </a:r>
                      <a:r>
                        <a:rPr lang="ru-RU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указанием форм организации и видов деятельности;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тематическое планирование.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личностные</a:t>
                      </a:r>
                    </a:p>
                    <a:p>
                      <a:r>
                        <a:rPr lang="ru-RU" sz="1600" dirty="0" err="1" smtClean="0"/>
                        <a:t>метапредметные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84266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36512" y="593467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!!! Обязательно отразить условия реализации </a:t>
            </a:r>
            <a:r>
              <a:rPr lang="ru-RU" dirty="0" smtClean="0"/>
              <a:t>(материально-технические, информационные, учебно-методические) или в РП или Организационном разделе  ООП «Система условий реализации ООП»)</a:t>
            </a:r>
            <a:endParaRPr lang="ru-RU" dirty="0"/>
          </a:p>
        </p:txBody>
      </p:sp>
      <p:pic>
        <p:nvPicPr>
          <p:cNvPr id="6" name="Picture 19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221121"/>
            <a:ext cx="899592" cy="63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619125" y="252413"/>
            <a:ext cx="81645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план</a:t>
            </a:r>
            <a:endParaRPr lang="ru-RU" alt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836712"/>
            <a:ext cx="892899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структуре заданы  </a:t>
            </a:r>
            <a:r>
              <a:rPr lang="ru-RU" sz="2000" b="1" u="sng" dirty="0" smtClean="0"/>
              <a:t>предметные области</a:t>
            </a:r>
            <a:r>
              <a:rPr lang="ru-RU" sz="2000" dirty="0" smtClean="0"/>
              <a:t>, которые включают, определенные ФГОС </a:t>
            </a:r>
            <a:r>
              <a:rPr lang="ru-RU" sz="2000" b="1" u="sng" dirty="0" smtClean="0"/>
              <a:t>учебные предметы 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о</a:t>
            </a:r>
            <a:r>
              <a:rPr lang="ru-RU" sz="2000" dirty="0" smtClean="0"/>
              <a:t>бязательной части;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ч</a:t>
            </a:r>
            <a:r>
              <a:rPr lang="ru-RU" sz="2000" dirty="0" smtClean="0"/>
              <a:t>асти, формируемой участниками образовательных отношений.</a:t>
            </a:r>
            <a:endParaRPr lang="ru-RU" sz="800" dirty="0" smtClean="0"/>
          </a:p>
          <a:p>
            <a:r>
              <a:rPr lang="ru-RU" sz="2000" dirty="0"/>
              <a:t>Название предметных областей и  учебных предметов должно соответствовать </a:t>
            </a:r>
            <a:r>
              <a:rPr lang="ru-RU" sz="2000" b="1" u="sng" dirty="0"/>
              <a:t>ФГОС</a:t>
            </a:r>
            <a:r>
              <a:rPr lang="ru-RU" sz="2000" b="1" u="sng" dirty="0" smtClean="0"/>
              <a:t>.</a:t>
            </a:r>
          </a:p>
          <a:p>
            <a:r>
              <a:rPr lang="ru-RU" sz="2000" dirty="0" smtClean="0"/>
              <a:t>В соответствии с приказами 1576, 1577 самостоятельными предметными областями являются: </a:t>
            </a:r>
          </a:p>
          <a:p>
            <a:pPr>
              <a:buFontTx/>
              <a:buChar char="-"/>
            </a:pPr>
            <a:r>
              <a:rPr lang="ru-RU" b="1" dirty="0" smtClean="0"/>
              <a:t>«Русский язык и литературное чтение» (НОО), «Русский язык и литература» (ООО);</a:t>
            </a:r>
          </a:p>
          <a:p>
            <a:pPr>
              <a:buFontTx/>
              <a:buChar char="-"/>
            </a:pPr>
            <a:r>
              <a:rPr lang="ru-RU" b="1" dirty="0" smtClean="0"/>
              <a:t> «Родной язык и литературное чтение на родном языке» (НОО), «Родной язык и родная литература» (ООО);</a:t>
            </a:r>
          </a:p>
          <a:p>
            <a:pPr>
              <a:buFontTx/>
              <a:buChar char="-"/>
            </a:pPr>
            <a:r>
              <a:rPr lang="ru-RU" b="1" dirty="0" smtClean="0"/>
              <a:t>«Иностранные языки».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!! </a:t>
            </a:r>
            <a:r>
              <a:rPr lang="ru-RU" sz="2000" dirty="0" smtClean="0"/>
              <a:t>Отдельными предметами являются </a:t>
            </a:r>
            <a:r>
              <a:rPr lang="ru-RU" sz="2000" b="1" dirty="0" smtClean="0"/>
              <a:t>алгебра и геометрия (с 7 класса)</a:t>
            </a:r>
            <a:r>
              <a:rPr lang="ru-RU" sz="2000" dirty="0" smtClean="0"/>
              <a:t>, </a:t>
            </a:r>
            <a:r>
              <a:rPr lang="ru-RU" sz="2000" b="1" dirty="0" smtClean="0"/>
              <a:t>всеобщая история и история России (либо интегрированный учебный предмет «История России. Всеобщая история»)</a:t>
            </a:r>
            <a:r>
              <a:rPr lang="ru-RU" sz="2000" dirty="0" smtClean="0"/>
              <a:t>.</a:t>
            </a:r>
          </a:p>
          <a:p>
            <a:endParaRPr lang="ru-RU" sz="800" dirty="0" smtClean="0"/>
          </a:p>
          <a:p>
            <a:r>
              <a:rPr lang="ru-RU" sz="2000" dirty="0" smtClean="0"/>
              <a:t>В  части предметов предусмотрено изучение </a:t>
            </a:r>
            <a:r>
              <a:rPr lang="ru-RU" sz="2000" b="1" dirty="0" smtClean="0"/>
              <a:t>этнокультурной составляющей </a:t>
            </a:r>
            <a:r>
              <a:rPr lang="ru-RU" sz="2000" dirty="0" smtClean="0"/>
              <a:t>, </a:t>
            </a:r>
            <a:r>
              <a:rPr lang="ru-RU" sz="2000" b="1" dirty="0" smtClean="0"/>
              <a:t>объем которой определяется  в рабочей программе по предмету (курсу).</a:t>
            </a:r>
          </a:p>
          <a:p>
            <a:endParaRPr lang="ru-RU" sz="800" dirty="0" smtClean="0"/>
          </a:p>
          <a:p>
            <a:pPr marL="285750" indent="-285750">
              <a:buFontTx/>
              <a:buChar char="-"/>
            </a:pPr>
            <a:endParaRPr lang="ru-RU" sz="2000" dirty="0"/>
          </a:p>
        </p:txBody>
      </p:sp>
      <p:pic>
        <p:nvPicPr>
          <p:cNvPr id="7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699" y="6093296"/>
            <a:ext cx="860301" cy="60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5911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6632"/>
            <a:ext cx="7649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Организация обучения по ИУП (индивидуальному учебному плану)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76872"/>
            <a:ext cx="8670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23) индивидуальный учебный  план  -  учебный  план,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обеспечивающий освоение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 программы  на  основе      индивидуализации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ее содержания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 учетом  особенностей  и   образовательных  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потребностей конкретного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обучающегося;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79712" y="836712"/>
            <a:ext cx="66785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altLang="ru-RU" b="1" dirty="0" smtClean="0">
                <a:solidFill>
                  <a:srgbClr val="800000"/>
                </a:solidFill>
              </a:rPr>
              <a:t>     Федеральный </a:t>
            </a:r>
            <a:r>
              <a:rPr lang="ru-RU" altLang="ru-RU" b="1" dirty="0">
                <a:solidFill>
                  <a:srgbClr val="800000"/>
                </a:solidFill>
              </a:rPr>
              <a:t>закон от 29 декабря 2012 г. N 273-ФЗ</a:t>
            </a:r>
          </a:p>
          <a:p>
            <a:r>
              <a:rPr lang="ru-RU" altLang="ru-RU" b="1" dirty="0">
                <a:solidFill>
                  <a:srgbClr val="800000"/>
                </a:solidFill>
              </a:rPr>
              <a:t>    "Об образовании в Российской Федерации»</a:t>
            </a:r>
          </a:p>
          <a:p>
            <a:r>
              <a:rPr lang="ru-RU" altLang="ru-RU" b="1" dirty="0">
                <a:solidFill>
                  <a:srgbClr val="800000"/>
                </a:solidFill>
              </a:rPr>
              <a:t>     </a:t>
            </a:r>
            <a:r>
              <a:rPr lang="ru-RU" altLang="ru-RU" b="1" dirty="0"/>
              <a:t>Принят Государственной Думой 21 декабря 2012 года</a:t>
            </a:r>
          </a:p>
          <a:p>
            <a:r>
              <a:rPr lang="ru-RU" altLang="ru-RU" b="1" dirty="0"/>
              <a:t>     Одобрен Советом Федерации 26 декабря 2012 года</a:t>
            </a:r>
          </a:p>
          <a:p>
            <a:pPr eaLnBrk="0" hangingPunct="0"/>
            <a:endParaRPr lang="ru-RU" altLang="ru-RU" b="1" dirty="0">
              <a:solidFill>
                <a:srgbClr val="8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9655" y="1854185"/>
            <a:ext cx="7915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altLang="ru-RU" dirty="0"/>
              <a:t>     </a:t>
            </a:r>
            <a:r>
              <a:rPr lang="ru-RU" altLang="ru-RU" dirty="0">
                <a:solidFill>
                  <a:srgbClr val="800000"/>
                </a:solidFill>
              </a:rPr>
              <a:t>Статья 2.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4422" y="3465782"/>
            <a:ext cx="84538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Обучающимся предоставляются академические права на: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обучение  по  индивидуальному  учебному  плану,  в     том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числе ускоренное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обучение, в пределах осваиваемой образовательной программы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порядке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установленном локальными нормативными актами;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39404" y="3123286"/>
            <a:ext cx="7915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altLang="ru-RU" dirty="0"/>
              <a:t>     </a:t>
            </a:r>
            <a:r>
              <a:rPr lang="ru-RU" altLang="ru-RU" dirty="0">
                <a:solidFill>
                  <a:srgbClr val="800000"/>
                </a:solidFill>
              </a:rPr>
              <a:t>Статья </a:t>
            </a:r>
            <a:r>
              <a:rPr lang="ru-RU" altLang="ru-RU" dirty="0" smtClean="0">
                <a:solidFill>
                  <a:srgbClr val="800000"/>
                </a:solidFill>
              </a:rPr>
              <a:t>34. </a:t>
            </a:r>
            <a:endParaRPr lang="ru-RU" altLang="ru-RU" dirty="0">
              <a:solidFill>
                <a:srgbClr val="8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4422" y="4919008"/>
            <a:ext cx="8563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1.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обязаны: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1) добросовестно  осваивать  образовательную  программу,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выполнять индивидуальный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учебный план, в том числе посещать предусмотренные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учебным планом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индивидуальным учебным планом учебные  занятия,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осуществлять самостоятельную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подготовку  к  занятиям,  выполнять  задания,  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 педагогическими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работниками в рамках образовательной программ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39404" y="4549676"/>
            <a:ext cx="7915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altLang="ru-RU" dirty="0"/>
              <a:t>     </a:t>
            </a:r>
            <a:r>
              <a:rPr lang="ru-RU" altLang="ru-RU" dirty="0">
                <a:solidFill>
                  <a:srgbClr val="800000"/>
                </a:solidFill>
              </a:rPr>
              <a:t>Статья </a:t>
            </a:r>
            <a:r>
              <a:rPr lang="ru-RU" altLang="ru-RU" dirty="0" smtClean="0">
                <a:solidFill>
                  <a:srgbClr val="800000"/>
                </a:solidFill>
              </a:rPr>
              <a:t>43. </a:t>
            </a:r>
            <a:endParaRPr lang="ru-RU" altLang="ru-RU" dirty="0">
              <a:solidFill>
                <a:srgbClr val="800000"/>
              </a:solidFill>
            </a:endParaRPr>
          </a:p>
        </p:txBody>
      </p:sp>
      <p:pic>
        <p:nvPicPr>
          <p:cNvPr id="12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364" y="374847"/>
            <a:ext cx="8072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0241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5261" y="163796"/>
            <a:ext cx="81713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Индивидуальный учебный план предусмотрен для обучающихся:</a:t>
            </a:r>
          </a:p>
          <a:p>
            <a:endParaRPr lang="ru-RU" u="sng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осваивающих ООП в заочной, </a:t>
            </a:r>
            <a:r>
              <a:rPr lang="ru-RU" dirty="0" err="1" smtClean="0"/>
              <a:t>очно-заочной</a:t>
            </a:r>
            <a:r>
              <a:rPr lang="ru-RU" dirty="0" smtClean="0"/>
              <a:t> форме, либо сочетающих различные формы обучения и формы получения образования,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осваивающих ООП в условиях на дому,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 ограниченными возможностями здоровья ( в рамках адаптированной общеобразовательной программы),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осваивающих ООП  в условиях ускоренного обучения,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имеющим индивидуальные образовательные потребности (с устойчивой </a:t>
            </a:r>
            <a:r>
              <a:rPr lang="ru-RU" dirty="0" err="1" smtClean="0"/>
              <a:t>дезадаптацией</a:t>
            </a:r>
            <a:r>
              <a:rPr lang="ru-RU" dirty="0" smtClean="0"/>
              <a:t> к школе и неспособностью к усвоению образовательных программ в условиях большого детского коллектива;  с высокой степенью успешности в освоении программ; индивидуальной профильной направленностью или углубленным изучением предметов  и др.),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 ликвидировавшим академическую задолженность в установленные сроки.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221088"/>
            <a:ext cx="78405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Формирование ИУП – компетенция ОУ по запросу/ согласованию с обучающимися и родителями (законными представителями)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815" y="4923148"/>
            <a:ext cx="83891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Индивидуальный учебный план разрабатывается для отдельного обучающегося </a:t>
            </a:r>
            <a:r>
              <a:rPr lang="ru-RU" b="1" dirty="0" smtClean="0">
                <a:solidFill>
                  <a:srgbClr val="C00000"/>
                </a:solidFill>
              </a:rPr>
              <a:t>на основе учебного плана школы.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Порядок осуществления обучения по индивидуальному учебному плану определяется образовательной организацией самостоятельно, а реализация индивидуального учебного плана осуществляется в </a:t>
            </a:r>
            <a:r>
              <a:rPr lang="ru-RU" b="1" dirty="0" smtClean="0">
                <a:solidFill>
                  <a:srgbClr val="C00000"/>
                </a:solidFill>
              </a:rPr>
              <a:t>пределах осваиваемой образовательной программы.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3"/>
            <a:ext cx="836254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ИУП разрабатывается </a:t>
            </a:r>
            <a:r>
              <a:rPr lang="ru-RU" sz="1600" dirty="0" smtClean="0">
                <a:solidFill>
                  <a:srgbClr val="C00000"/>
                </a:solidFill>
              </a:rPr>
              <a:t>на уровень образования</a:t>
            </a:r>
            <a:r>
              <a:rPr lang="ru-RU" sz="16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На </a:t>
            </a:r>
            <a:r>
              <a:rPr lang="ru-RU" sz="1600" dirty="0"/>
              <a:t>обучение по индивидуальному учебному плану </a:t>
            </a:r>
            <a:r>
              <a:rPr lang="ru-RU" sz="1600" dirty="0">
                <a:solidFill>
                  <a:srgbClr val="C00000"/>
                </a:solidFill>
              </a:rPr>
              <a:t>распространяются </a:t>
            </a:r>
            <a:r>
              <a:rPr lang="ru-RU" sz="1600" dirty="0" smtClean="0">
                <a:solidFill>
                  <a:srgbClr val="C00000"/>
                </a:solidFill>
              </a:rPr>
              <a:t>ФГОС (ФК ГОС или ФГОС), в том числе при определении </a:t>
            </a:r>
            <a:r>
              <a:rPr lang="ru-RU" sz="1600" b="1" u="sng" dirty="0" smtClean="0">
                <a:solidFill>
                  <a:srgbClr val="C00000"/>
                </a:solidFill>
              </a:rPr>
              <a:t>объемных показателей учебной нагрузки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  <a:endParaRPr lang="ru-RU" sz="1600" b="1" dirty="0" smtClean="0"/>
          </a:p>
          <a:p>
            <a:r>
              <a:rPr lang="ru-RU" sz="1600" b="1" dirty="0" smtClean="0"/>
              <a:t>На уровне НОО</a:t>
            </a:r>
            <a:r>
              <a:rPr lang="ru-RU" sz="1600" dirty="0" smtClean="0"/>
              <a:t> количество учебных занятий за 4 учебных года не может составлять </a:t>
            </a:r>
            <a:r>
              <a:rPr lang="ru-RU" sz="1600" b="1" dirty="0" smtClean="0"/>
              <a:t>менее 2904 часов</a:t>
            </a:r>
            <a:r>
              <a:rPr lang="ru-RU" sz="1600" dirty="0" smtClean="0"/>
              <a:t> и более 3345 часов (ФГОС НОО п. 19.3)</a:t>
            </a:r>
          </a:p>
          <a:p>
            <a:r>
              <a:rPr lang="ru-RU" sz="1600" b="1" dirty="0" smtClean="0"/>
              <a:t>На уровне ООО </a:t>
            </a:r>
            <a:r>
              <a:rPr lang="ru-RU" sz="1600" dirty="0" smtClean="0"/>
              <a:t> количество учебных занятий за 5 лет не может составлять </a:t>
            </a:r>
            <a:r>
              <a:rPr lang="ru-RU" sz="1600" b="1" dirty="0" smtClean="0"/>
              <a:t>менее 5267 часов </a:t>
            </a:r>
            <a:r>
              <a:rPr lang="ru-RU" sz="1600" dirty="0" smtClean="0"/>
              <a:t>и более 6020 часов (ФГОС ООО п. 18.3.1).</a:t>
            </a:r>
          </a:p>
          <a:p>
            <a:r>
              <a:rPr lang="ru-RU" sz="1600" dirty="0" smtClean="0"/>
              <a:t>В условиях реализации </a:t>
            </a:r>
            <a:r>
              <a:rPr lang="ru-RU" sz="1600" b="1" dirty="0" smtClean="0"/>
              <a:t>ФК ГОС  (10-11 классы), </a:t>
            </a:r>
            <a:r>
              <a:rPr lang="ru-RU" sz="1600" dirty="0" smtClean="0"/>
              <a:t>объем учебной нагрузки не может быть   меньше, чем предусмотрено ФБУП для данных классов (если при 5-дневной учебной неделе, то от 33 часов  в 8-9 </a:t>
            </a:r>
            <a:r>
              <a:rPr lang="ru-RU" sz="1600" dirty="0" err="1" smtClean="0"/>
              <a:t>кл</a:t>
            </a:r>
            <a:r>
              <a:rPr lang="ru-RU" sz="1600" dirty="0" smtClean="0"/>
              <a:t>., до 34 часов в 10-11 </a:t>
            </a:r>
            <a:r>
              <a:rPr lang="ru-RU" sz="1600" dirty="0" err="1" smtClean="0"/>
              <a:t>кл</a:t>
            </a:r>
            <a:r>
              <a:rPr lang="ru-RU" sz="1600" dirty="0" smtClean="0"/>
              <a:t>.)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pPr algn="just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959" y="342901"/>
            <a:ext cx="322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Важно помнить: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6757" y="6096000"/>
            <a:ext cx="8072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7544" y="3645024"/>
            <a:ext cx="806673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практике ОУ при составлении индивидуальных учебных планов нагрузка устанавливается значительно ниже, чем предусмотрено ФГОС и ФК ГОС. Сказывается инерция, связанная существовавшими ранее нормами учебной нагрузки для обучающихся на дому: от 8 до 11 часов (письма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Минобрнауки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от 14.11.1988 № 17-253-6, и от 03.09.2009 № 06-1254).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Данные письма утратили силу !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(</a:t>
            </a:r>
            <a:r>
              <a:rPr lang="ru-RU" sz="1400" i="1" dirty="0" smtClean="0"/>
              <a:t>Приказ </a:t>
            </a:r>
            <a:r>
              <a:rPr lang="ru-RU" sz="1400" i="1" dirty="0" err="1" smtClean="0"/>
              <a:t>Минобрнауки</a:t>
            </a:r>
            <a:r>
              <a:rPr lang="ru-RU" sz="1400" i="1" dirty="0" smtClean="0"/>
              <a:t> России от 2.09.2013 № 1035 «О признании не действующим на территории Российской Федерации письма Министерства просвещения СССР от 5.05.1978 №28-М «Об улучшении организации индивидуального обучения больных детей на дому» и утратившим силу письма Министерства народного просвещения РСФСР от 14.11.1988 № 17-253-6 «Об индивидуальном обучении больных детей на дому»)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7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82748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НОО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Приказ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Министерства образования и науки РФ от 06 октября 2009 г. №373,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зарегистрирован Минюстом России 22 декабря 2009 г.,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№ 17785 «Об утверждении и введении в действие федерального государственного образовательного стандарта начального общего образования» в редакции приказа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РФ от 11.12.2020 № 712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7969" y="3716879"/>
            <a:ext cx="8240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ООО</a:t>
            </a:r>
          </a:p>
          <a:p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Приказ</a:t>
            </a:r>
            <a:r>
              <a:rPr lang="ru-RU" alt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Министерства образования и науки РФ от 17 декабря 2010 г. №1897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,зарегистрирован Минюстом России 01 февраля 2011 г., </a:t>
            </a:r>
            <a:r>
              <a:rPr lang="ru-RU" altLang="ru-RU" sz="2000" dirty="0" err="1" smtClean="0">
                <a:latin typeface="Arial" pitchFamily="34" charset="0"/>
                <a:cs typeface="Arial" pitchFamily="34" charset="0"/>
              </a:rPr>
              <a:t>рег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. № 19664   «Об утверждении федерального государственного образовательного стандарта основного общего образования» в редакции приказа </a:t>
            </a:r>
            <a:r>
              <a:rPr lang="ru-RU" altLang="ru-RU" sz="2000" dirty="0" err="1" smtClean="0"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 РФ от 11.12.2020  № 712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2958" y="492509"/>
            <a:ext cx="4654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764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Формы обучения и формы получения образования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949280"/>
            <a:ext cx="8072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980728"/>
            <a:ext cx="833958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Российской Федерации образование может быть получено:</a:t>
            </a:r>
          </a:p>
          <a:p>
            <a:r>
              <a:rPr lang="ru-RU" sz="2000" dirty="0" smtClean="0"/>
              <a:t>1) в организациях, осуществляющих образовательную деятельность;</a:t>
            </a:r>
          </a:p>
          <a:p>
            <a:r>
              <a:rPr lang="ru-RU" sz="2000" dirty="0" smtClean="0"/>
              <a:t>2) </a:t>
            </a:r>
            <a:r>
              <a:rPr lang="ru-RU" sz="2000" b="1" dirty="0" smtClean="0"/>
              <a:t>вне организаций, осуществляющих образовательную деятельность (в форме семейного образования и самообразования).</a:t>
            </a:r>
          </a:p>
          <a:p>
            <a:r>
              <a:rPr lang="ru-RU" sz="2000" b="1" dirty="0" smtClean="0">
                <a:hlinkClick r:id="rId3" tooltip="Часть 2"/>
              </a:rPr>
              <a:t>2</a:t>
            </a:r>
            <a:r>
              <a:rPr lang="ru-RU" sz="2000" dirty="0" smtClean="0"/>
              <a:t>. Обучение в организациях, осуществляющих образовательную деятельность, с учётом потребностей, возможностей личности и в зависимости </a:t>
            </a:r>
            <a:r>
              <a:rPr lang="ru-RU" sz="2000" b="1" dirty="0" smtClean="0">
                <a:solidFill>
                  <a:srgbClr val="C00000"/>
                </a:solidFill>
              </a:rPr>
              <a:t>от объема обязательных занятий педагогического работника с обучающимися осуществляется в очной, </a:t>
            </a:r>
            <a:r>
              <a:rPr lang="ru-RU" sz="2000" b="1" dirty="0" err="1" smtClean="0">
                <a:solidFill>
                  <a:srgbClr val="C00000"/>
                </a:solidFill>
              </a:rPr>
              <a:t>очно-заочной</a:t>
            </a:r>
            <a:r>
              <a:rPr lang="ru-RU" sz="2000" b="1" dirty="0" smtClean="0">
                <a:solidFill>
                  <a:srgbClr val="C00000"/>
                </a:solidFill>
              </a:rPr>
              <a:t> или заочной форме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>
                <a:hlinkClick r:id="rId4" tooltip="Часть 3"/>
              </a:rPr>
              <a:t>3</a:t>
            </a:r>
            <a:r>
              <a:rPr lang="ru-RU" sz="2000" dirty="0" smtClean="0"/>
              <a:t>. Обучение в форме семейного образования и самообразования осуществляется с правом последующего прохождения в соответствии с частью 3 </a:t>
            </a:r>
            <a:r>
              <a:rPr lang="ru-RU" sz="2000" dirty="0" smtClean="0">
                <a:hlinkClick r:id="rId5"/>
              </a:rPr>
              <a:t>статьи 34</a:t>
            </a:r>
            <a:r>
              <a:rPr lang="ru-RU" sz="2000" dirty="0" smtClean="0"/>
              <a:t> настоящего Федерального закона промежуточной и государственной итоговой аттестации в организациях, осуществляющих образовательную деятельность.</a:t>
            </a:r>
          </a:p>
          <a:p>
            <a:r>
              <a:rPr lang="ru-RU" sz="2000" b="1" dirty="0" smtClean="0">
                <a:hlinkClick r:id="rId6" tooltip="Часть 4"/>
              </a:rPr>
              <a:t>4</a:t>
            </a:r>
            <a:r>
              <a:rPr lang="ru-RU" sz="2000" dirty="0" smtClean="0"/>
              <a:t>. Допускается сочетание различных форм получения образования и форм обучения.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764704"/>
            <a:ext cx="346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Ст. 17 ФЗ № 273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645024"/>
            <a:ext cx="7814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Для </a:t>
            </a:r>
            <a:r>
              <a:rPr lang="ru-RU" sz="1600" dirty="0"/>
              <a:t>таких учащихся индивидуальный учебный план может содержать </a:t>
            </a:r>
            <a:r>
              <a:rPr lang="ru-RU" sz="1600" b="1" dirty="0">
                <a:solidFill>
                  <a:srgbClr val="C00000"/>
                </a:solidFill>
              </a:rPr>
              <a:t>меры компенсирующего воздействия </a:t>
            </a:r>
            <a:r>
              <a:rPr lang="ru-RU" sz="1600" dirty="0"/>
              <a:t>по тем предметам, по которым данная задолженность не была ликвидирована.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035" y="4387532"/>
            <a:ext cx="80713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Целью перевода обучающегося на индивидуальный учебный план является необходимость более продолжительной корректировки освоения обучающимся образовательной программы, реализуемой образовательным учреждением, чем это можно реализовать в рамках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дополнительных консультационных занятий.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dirty="0" smtClean="0"/>
              <a:t>Обучение </a:t>
            </a:r>
            <a:r>
              <a:rPr lang="ru-RU" sz="1600" dirty="0"/>
              <a:t>в рамках индивидуального учебного плана должно обеспечивать достижение показателей, </a:t>
            </a:r>
            <a:r>
              <a:rPr lang="ru-RU" sz="1600" dirty="0" smtClean="0"/>
              <a:t>позволяющих  </a:t>
            </a:r>
            <a:r>
              <a:rPr lang="ru-RU" sz="1600" dirty="0"/>
              <a:t>допустить обучающегося к прохождению государственной итоговой аттестации.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780928"/>
            <a:ext cx="78405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О</a:t>
            </a:r>
            <a:r>
              <a:rPr lang="ru-RU" sz="2000" b="1" dirty="0" smtClean="0">
                <a:solidFill>
                  <a:srgbClr val="C00000"/>
                </a:solidFill>
              </a:rPr>
              <a:t>бучение </a:t>
            </a:r>
            <a:r>
              <a:rPr lang="ru-RU" sz="2000" b="1" dirty="0">
                <a:solidFill>
                  <a:srgbClr val="C00000"/>
                </a:solidFill>
              </a:rPr>
              <a:t>по индивидуальному учебному плану </a:t>
            </a:r>
            <a:r>
              <a:rPr lang="ru-RU" sz="2000" b="1" dirty="0" smtClean="0">
                <a:solidFill>
                  <a:srgbClr val="C00000"/>
                </a:solidFill>
              </a:rPr>
              <a:t>обучающихся</a:t>
            </a:r>
            <a:r>
              <a:rPr lang="ru-RU" sz="2000" b="1" dirty="0">
                <a:solidFill>
                  <a:srgbClr val="C00000"/>
                </a:solidFill>
              </a:rPr>
              <a:t>, не </a:t>
            </a:r>
            <a:r>
              <a:rPr lang="ru-RU" sz="2000" b="1" dirty="0" smtClean="0">
                <a:solidFill>
                  <a:srgbClr val="C00000"/>
                </a:solidFill>
              </a:rPr>
              <a:t>ликвидировавших </a:t>
            </a:r>
            <a:r>
              <a:rPr lang="ru-RU" sz="2000" b="1" dirty="0">
                <a:solidFill>
                  <a:srgbClr val="C00000"/>
                </a:solidFill>
              </a:rPr>
              <a:t>в установленные сроки академической </a:t>
            </a:r>
            <a:r>
              <a:rPr lang="ru-RU" sz="2000" b="1" dirty="0" smtClean="0">
                <a:solidFill>
                  <a:srgbClr val="C00000"/>
                </a:solidFill>
              </a:rPr>
              <a:t>задолженности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5254" y="5538829"/>
            <a:ext cx="8072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17585" y="796232"/>
            <a:ext cx="8132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ИУП </a:t>
            </a:r>
            <a:r>
              <a:rPr lang="ru-RU" sz="1600" b="1" dirty="0" smtClean="0">
                <a:solidFill>
                  <a:srgbClr val="C00000"/>
                </a:solidFill>
              </a:rPr>
              <a:t>должны входить </a:t>
            </a:r>
            <a:r>
              <a:rPr lang="ru-RU" sz="1600" dirty="0" smtClean="0"/>
              <a:t>предметы обязательной части УП (или федерального компонента )</a:t>
            </a:r>
          </a:p>
          <a:p>
            <a:r>
              <a:rPr lang="ru-RU" sz="1600" dirty="0" smtClean="0"/>
              <a:t>В ИУП </a:t>
            </a:r>
            <a:r>
              <a:rPr lang="ru-RU" sz="1600" b="1" dirty="0" smtClean="0">
                <a:solidFill>
                  <a:srgbClr val="C00000"/>
                </a:solidFill>
              </a:rPr>
              <a:t>должны входить (по запросу обучающихся и родителей (законных представителей) </a:t>
            </a:r>
          </a:p>
          <a:p>
            <a:r>
              <a:rPr lang="ru-RU" sz="1600" dirty="0" smtClean="0"/>
              <a:t>-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предметы части  УП, формируемой участниками образовательных отношений (РК И КОУ)</a:t>
            </a:r>
          </a:p>
          <a:p>
            <a:r>
              <a:rPr lang="ru-RU" sz="1600" dirty="0" smtClean="0"/>
              <a:t>В ИУП </a:t>
            </a:r>
            <a:r>
              <a:rPr lang="ru-RU" sz="1600" b="1" dirty="0" smtClean="0">
                <a:solidFill>
                  <a:srgbClr val="C00000"/>
                </a:solidFill>
              </a:rPr>
              <a:t>должны быть определены </a:t>
            </a:r>
            <a:r>
              <a:rPr lang="ru-RU" sz="1600" dirty="0" smtClean="0"/>
              <a:t>формы </a:t>
            </a:r>
            <a:r>
              <a:rPr lang="ru-RU" sz="1600" b="1" dirty="0" smtClean="0">
                <a:solidFill>
                  <a:srgbClr val="C00000"/>
                </a:solidFill>
              </a:rPr>
              <a:t>промежуточной аттестации </a:t>
            </a:r>
            <a:r>
              <a:rPr lang="ru-RU" sz="1600" dirty="0" smtClean="0"/>
              <a:t>по всем предметам ИУП и сроки промежуточной аттестации.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959" y="342901"/>
            <a:ext cx="322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Важно помнить: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04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619872"/>
              </p:ext>
            </p:extLst>
          </p:nvPr>
        </p:nvGraphicFramePr>
        <p:xfrm>
          <a:off x="-32166" y="152944"/>
          <a:ext cx="4555992" cy="64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166" y="152944"/>
                        <a:ext cx="4555992" cy="6450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606988"/>
              </p:ext>
            </p:extLst>
          </p:nvPr>
        </p:nvGraphicFramePr>
        <p:xfrm>
          <a:off x="4457274" y="152943"/>
          <a:ext cx="4291189" cy="6076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274" y="152943"/>
                        <a:ext cx="4291189" cy="60760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2781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048014"/>
              </p:ext>
            </p:extLst>
          </p:nvPr>
        </p:nvGraphicFramePr>
        <p:xfrm>
          <a:off x="92075" y="92075"/>
          <a:ext cx="9084164" cy="6433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92075"/>
                        <a:ext cx="9084164" cy="64332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642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1500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223624"/>
            <a:ext cx="828092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19.10.1  ФГОС НОО                                                                      18.3.1.1. ФГОС ООО </a:t>
            </a:r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 Календарный учебный график</a:t>
            </a:r>
            <a:r>
              <a:rPr lang="ru-RU" dirty="0" smtClean="0"/>
              <a:t> </a:t>
            </a:r>
          </a:p>
          <a:p>
            <a:endParaRPr lang="ru-RU" sz="800" dirty="0" smtClean="0"/>
          </a:p>
          <a:p>
            <a:r>
              <a:rPr lang="ru-RU" dirty="0" smtClean="0"/>
              <a:t>должен определять чередование учебной деятельности (урочной и внеурочной) и плановых перерывов при получении образования для отдыха и иных социальных целей (каникул) по календарным периодам учебного года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551837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даты начала и окончания учебного года;</a:t>
            </a:r>
          </a:p>
          <a:p>
            <a:endParaRPr lang="ru-RU" dirty="0" smtClean="0"/>
          </a:p>
          <a:p>
            <a:r>
              <a:rPr lang="ru-RU" dirty="0" smtClean="0"/>
              <a:t>продолжительность учебного года, четвертей (триместров);</a:t>
            </a:r>
          </a:p>
          <a:p>
            <a:endParaRPr lang="ru-RU" dirty="0" smtClean="0"/>
          </a:p>
          <a:p>
            <a:r>
              <a:rPr lang="ru-RU" dirty="0" smtClean="0"/>
              <a:t>сроки и продолжительность каникул;</a:t>
            </a:r>
          </a:p>
          <a:p>
            <a:endParaRPr lang="ru-RU" dirty="0" smtClean="0"/>
          </a:p>
          <a:p>
            <a:r>
              <a:rPr lang="ru-RU" dirty="0" smtClean="0"/>
              <a:t>сроки проведения промежуточных аттестаций.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869160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Информация должна быть согласована</a:t>
            </a:r>
          </a:p>
          <a:p>
            <a:pPr algn="ctr"/>
            <a:r>
              <a:rPr lang="ru-RU" b="1" dirty="0" smtClean="0"/>
              <a:t> с локальными актами ОУ,  </a:t>
            </a:r>
          </a:p>
          <a:p>
            <a:pPr algn="ctr"/>
            <a:r>
              <a:rPr lang="ru-RU" b="1" dirty="0" smtClean="0"/>
              <a:t>пояснительной запиской к учебному плану, </a:t>
            </a:r>
          </a:p>
          <a:p>
            <a:pPr algn="ctr"/>
            <a:r>
              <a:rPr lang="ru-RU" b="1" dirty="0" smtClean="0"/>
              <a:t>тематическим планированием </a:t>
            </a:r>
          </a:p>
          <a:p>
            <a:pPr algn="ctr"/>
            <a:r>
              <a:rPr lang="ru-RU" b="1" dirty="0" smtClean="0"/>
              <a:t>в  рабочих  программах по предметам и  курсам.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869160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!!!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8427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323528" y="40943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spcAft>
                <a:spcPts val="0"/>
              </a:spcAft>
              <a:tabLst>
                <a:tab pos="540385" algn="l"/>
              </a:tabLst>
              <a:defRPr/>
            </a:pPr>
            <a:endParaRPr lang="ru-RU" sz="2400" b="1" cap="all" dirty="0">
              <a:solidFill>
                <a:schemeClr val="accent6"/>
              </a:solidFill>
              <a:latin typeface="Arial Black" pitchFamily="34" charset="0"/>
            </a:endParaRPr>
          </a:p>
          <a:p>
            <a:pPr algn="ctr" latinLnBrk="1">
              <a:spcAft>
                <a:spcPts val="0"/>
              </a:spcAft>
              <a:tabLst>
                <a:tab pos="540385" algn="l"/>
              </a:tabLst>
              <a:defRPr/>
            </a:pPr>
            <a:r>
              <a:rPr lang="ru-RU" sz="2400" b="1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467544" y="1628800"/>
            <a:ext cx="8208912" cy="3168352"/>
          </a:xfrm>
          <a:prstGeom prst="rect">
            <a:avLst/>
          </a:prstGeom>
        </p:spPr>
        <p:txBody>
          <a:bodyPr/>
          <a:lstStyle/>
          <a:p>
            <a:pPr marL="768350" marR="0" lvl="0" indent="-51435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плане конкретизируется заявленная в программе воспитания работа применительно к конкретному учебному году.</a:t>
            </a:r>
          </a:p>
          <a:p>
            <a:pPr marL="768350" marR="0" lvl="0" indent="-51435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 может корректироваться в течение года в связи с происходящими в школе изменениями.</a:t>
            </a:r>
          </a:p>
          <a:p>
            <a:pPr marL="768350" marR="0" lvl="0" indent="-51435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 целесообразно разделить на несколько частей – в соответствии с реализуемыми направлениями воспитания, закрепленными в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соответст-вующих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модулях программы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4664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Календарный план воспитательной работы</a:t>
            </a:r>
            <a:endParaRPr lang="ru-RU" sz="2400" dirty="0"/>
          </a:p>
        </p:txBody>
      </p:sp>
      <p:pic>
        <p:nvPicPr>
          <p:cNvPr id="5" name="Picture 19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6064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1912" y="113312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ФГОС НОО п. 16                                                  ФГОС ООО  п. 14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3789040"/>
          <a:ext cx="9144000" cy="243465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91396"/>
                <a:gridCol w="1259128"/>
                <a:gridCol w="2699657"/>
                <a:gridCol w="2493819"/>
              </a:tblGrid>
              <a:tr h="0">
                <a:tc grid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dirty="0" smtClean="0">
                          <a:effectLst/>
                        </a:rPr>
                        <a:t>План     воспитательной </a:t>
                      </a:r>
                      <a:r>
                        <a:rPr lang="ru-RU" sz="1400" b="1" cap="all" dirty="0">
                          <a:effectLst/>
                        </a:rPr>
                        <a:t>работы </a:t>
                      </a:r>
                      <a:r>
                        <a:rPr lang="ru-RU" sz="1400" b="1" cap="all" dirty="0" smtClean="0">
                          <a:effectLst/>
                        </a:rPr>
                        <a:t>     школы </a:t>
                      </a:r>
                      <a:endParaRPr lang="ru-RU" sz="1400" b="1" dirty="0">
                        <a:effectLst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dirty="0">
                          <a:effectLst/>
                        </a:rPr>
                        <a:t>на ________ учебный год</a:t>
                      </a:r>
                      <a:endParaRPr lang="ru-RU" sz="1400" b="1" dirty="0">
                        <a:effectLst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Дела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Классы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Ориентировочное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время 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проведения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Ответственные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0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</a:rPr>
              <a:t>  Кроме того:</a:t>
            </a:r>
          </a:p>
          <a:p>
            <a:pPr marL="342900" lvl="0" indent="-342900"/>
            <a:endParaRPr lang="ru-RU" sz="2000" dirty="0" smtClean="0"/>
          </a:p>
          <a:p>
            <a:pPr lvl="0"/>
            <a:r>
              <a:rPr lang="ru-RU" sz="2000" dirty="0"/>
              <a:t>1</a:t>
            </a:r>
            <a:r>
              <a:rPr lang="ru-RU" sz="2000" dirty="0" smtClean="0"/>
              <a:t>. В наличие должны быть  документы, подтверждающие учет потребностей обучающихся и их родителей (законных представителей) при формировании УП,  плана ВД.</a:t>
            </a:r>
          </a:p>
          <a:p>
            <a:r>
              <a:rPr lang="ru-RU" sz="2000" dirty="0"/>
              <a:t>2</a:t>
            </a:r>
            <a:r>
              <a:rPr lang="ru-RU" sz="2000" b="1" dirty="0" smtClean="0"/>
              <a:t>. Аналитические документы ОУ, отражающие реализацию ООП, должны содержать:</a:t>
            </a:r>
          </a:p>
          <a:p>
            <a:r>
              <a:rPr lang="ru-RU" sz="2000" dirty="0" smtClean="0"/>
              <a:t>-</a:t>
            </a:r>
            <a:r>
              <a:rPr lang="ru-RU" sz="2000" u="sng" dirty="0" smtClean="0"/>
              <a:t>анализ  результатов оценки  предметных, </a:t>
            </a:r>
            <a:r>
              <a:rPr lang="ru-RU" sz="2000" u="sng" dirty="0" err="1" smtClean="0"/>
              <a:t>метапредметных</a:t>
            </a:r>
            <a:r>
              <a:rPr lang="ru-RU" sz="2000" u="sng" dirty="0" smtClean="0"/>
              <a:t>, личностных результатов реализации ООП</a:t>
            </a:r>
            <a:r>
              <a:rPr lang="ru-RU" sz="2000" dirty="0" smtClean="0"/>
              <a:t>, динамики индивидуальных образовательных достижений обучающихся; </a:t>
            </a:r>
          </a:p>
          <a:p>
            <a:r>
              <a:rPr lang="ru-RU" sz="2000" dirty="0" smtClean="0"/>
              <a:t>-</a:t>
            </a:r>
            <a:r>
              <a:rPr lang="ru-RU" sz="2000" u="sng" dirty="0" smtClean="0"/>
              <a:t>анализ результатов внешних оценочных процедур </a:t>
            </a:r>
            <a:r>
              <a:rPr lang="ru-RU" sz="2000" dirty="0" smtClean="0"/>
              <a:t>(ВПР, НИКО, ГИА, ДР и др.);</a:t>
            </a:r>
          </a:p>
          <a:p>
            <a:r>
              <a:rPr lang="ru-RU" sz="2000" dirty="0" smtClean="0"/>
              <a:t>- процедуры предоставления (в бумажном и (или) электронном виде) результатов  промежуточной аттестации, </a:t>
            </a:r>
            <a:r>
              <a:rPr lang="ru-RU" sz="2000" u="sng" dirty="0" smtClean="0"/>
              <a:t>отражающих индивидуальные образовательных  достижения учащихся, их продвижение в достижении планируемых результатов освоения ООП;</a:t>
            </a:r>
          </a:p>
          <a:p>
            <a:pPr algn="ctr"/>
            <a:r>
              <a:rPr lang="ru-RU" sz="2000" dirty="0" smtClean="0"/>
              <a:t>При анализе освоения ООП необходимо </a:t>
            </a:r>
            <a:r>
              <a:rPr lang="ru-RU" sz="2000" b="1" u="sng" dirty="0" smtClean="0"/>
              <a:t>соотносить</a:t>
            </a:r>
            <a:r>
              <a:rPr lang="ru-RU" sz="2000" dirty="0" smtClean="0"/>
              <a:t> динамику учебных достижений обучающихся (индивидуальный учет результатов – соотнесение уровня и отметки) и </a:t>
            </a:r>
            <a:r>
              <a:rPr lang="ru-RU" sz="2000" b="1" dirty="0" smtClean="0"/>
              <a:t>оценку эффективности деятельности педагогических работников, образовательной организации. </a:t>
            </a:r>
            <a:endParaRPr lang="ru-RU" sz="2000" dirty="0" smtClean="0"/>
          </a:p>
        </p:txBody>
      </p:sp>
      <p:pic>
        <p:nvPicPr>
          <p:cNvPr id="3" name="Picture 19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6064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54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8864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Ответы на ваши вопросы по подготовке материалов к  проверке вы можете найти на сайте Минобразования НСО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10980" cy="512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5" descr="images (9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1651" y="326231"/>
            <a:ext cx="53340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WordArt 8"/>
          <p:cNvSpPr>
            <a:spLocks noChangeArrowheads="1" noChangeShapeType="1" noTextEdit="1"/>
          </p:cNvSpPr>
          <p:nvPr/>
        </p:nvSpPr>
        <p:spPr bwMode="auto">
          <a:xfrm>
            <a:off x="781251" y="2708920"/>
            <a:ext cx="64008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внимание.</a:t>
            </a:r>
          </a:p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Творчества, успехов, побед!</a:t>
            </a:r>
          </a:p>
        </p:txBody>
      </p:sp>
      <p:pic>
        <p:nvPicPr>
          <p:cNvPr id="59397" name="Picture 9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79120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12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79120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13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79120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1" name="Text Box 15"/>
          <p:cNvSpPr txBox="1">
            <a:spLocks noChangeArrowheads="1"/>
          </p:cNvSpPr>
          <p:nvPr/>
        </p:nvSpPr>
        <p:spPr bwMode="auto">
          <a:xfrm>
            <a:off x="2555776" y="5155933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/>
              <a:t>Контактный телефон – </a:t>
            </a:r>
            <a:r>
              <a:rPr lang="ru-RU" altLang="ru-RU" b="1" dirty="0" smtClean="0"/>
              <a:t>221-03-14</a:t>
            </a:r>
            <a:endParaRPr lang="ru-RU" altLang="ru-RU" b="1" dirty="0"/>
          </a:p>
        </p:txBody>
      </p:sp>
      <p:pic>
        <p:nvPicPr>
          <p:cNvPr id="59402" name="Picture 16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19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79120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8328" y="371739"/>
            <a:ext cx="6081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примерных программ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40930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ПРИМЕРНАЯ ОСНОВНАЯ ОБРАЗОВАТЕЛЬНАЯ ПРОГРАММА НАЧАЛЬНОГО ОБЩЕГО ОБРАЗОВАНИЯ</a:t>
            </a:r>
          </a:p>
          <a:p>
            <a:pPr algn="ctr"/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996952"/>
            <a:ext cx="3961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Одобрена решением от 8 апреля 2015. Протокол от №1/15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 (в редакции протокола № 3/15 от 28.10.2015 федерального учебно-методического объединения по общему образованию)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2460" y="5426518"/>
            <a:ext cx="39987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</a:rPr>
              <a:t>fgosreestr.ru/</a:t>
            </a:r>
            <a:r>
              <a:rPr lang="en-US" sz="2000" u="sng" dirty="0" smtClean="0">
                <a:solidFill>
                  <a:srgbClr val="0070C0"/>
                </a:solidFill>
              </a:rPr>
              <a:t>registry/primernaya-osnovnaya-obrazovatelnaya-programma-nachalnogo-obshhego-obrazovaniya-2/</a:t>
            </a:r>
            <a:endParaRPr lang="ru-RU" sz="2000" u="sng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340768"/>
            <a:ext cx="38452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ПРИМЕРНАЯ ОСНОВНАЯ ОБРАЗОВАТЕЛЬНАЯ ПРОГРАММА ОСНОВНОГО ОБЩЕГО ОБРАЗОВАНИЯ</a:t>
            </a:r>
          </a:p>
          <a:p>
            <a:pPr algn="ctr"/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3068960"/>
            <a:ext cx="39142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Одобрена решением от 8 апреля 2015. Протокол от №1/15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 (в редакции протокола № 1/20 от 04.02.2020 федерального учебно-методического объединения по общему образованию)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10528" y="5452200"/>
            <a:ext cx="37854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</a:rPr>
              <a:t>fgosreestr.ru/</a:t>
            </a:r>
            <a:r>
              <a:rPr lang="en-US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/registry/primernaya-osnovnayaobrazovatelnaya-programma-osnovnogo-obshhego-obrazovaniya-3/</a:t>
            </a:r>
            <a:endParaRPr lang="ru-RU" sz="20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13213" r="16744" b="4170"/>
          <a:stretch/>
        </p:blipFill>
        <p:spPr bwMode="auto">
          <a:xfrm>
            <a:off x="611560" y="332656"/>
            <a:ext cx="801562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539552" y="5589240"/>
            <a:ext cx="79208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8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Нормативно-правовые акты, которыми установлены обязательные требования: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904656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Постановление </a:t>
            </a:r>
            <a:r>
              <a:rPr lang="ru-RU" sz="3400" dirty="0"/>
              <a:t>Главного государственного санитарного врача Российской Федерации </a:t>
            </a:r>
            <a:r>
              <a:rPr lang="ru-RU" sz="3400" dirty="0">
                <a:solidFill>
                  <a:srgbClr val="FF0000"/>
                </a:solidFill>
              </a:rPr>
              <a:t>от </a:t>
            </a:r>
            <a:r>
              <a:rPr lang="ru-RU" sz="3400" dirty="0" smtClean="0">
                <a:solidFill>
                  <a:srgbClr val="FF0000"/>
                </a:solidFill>
              </a:rPr>
              <a:t>28 сентября 2020 </a:t>
            </a:r>
            <a:r>
              <a:rPr lang="ru-RU" sz="3400" dirty="0">
                <a:solidFill>
                  <a:srgbClr val="FF0000"/>
                </a:solidFill>
              </a:rPr>
              <a:t>г. N </a:t>
            </a:r>
            <a:r>
              <a:rPr lang="ru-RU" sz="3400" dirty="0" smtClean="0">
                <a:solidFill>
                  <a:srgbClr val="FF0000"/>
                </a:solidFill>
              </a:rPr>
              <a:t>28 г</a:t>
            </a:r>
            <a:r>
              <a:rPr lang="ru-RU" sz="3400" dirty="0" smtClean="0"/>
              <a:t> «Об </a:t>
            </a:r>
            <a:r>
              <a:rPr lang="ru-RU" sz="3400" dirty="0"/>
              <a:t>утверждении </a:t>
            </a:r>
            <a:r>
              <a:rPr lang="ru-RU" sz="3400" b="1" dirty="0">
                <a:solidFill>
                  <a:srgbClr val="FF0000"/>
                </a:solidFill>
              </a:rPr>
              <a:t>СанПиН </a:t>
            </a:r>
            <a:r>
              <a:rPr lang="ru-RU" sz="3400" b="1" dirty="0" smtClean="0">
                <a:solidFill>
                  <a:srgbClr val="FF0000"/>
                </a:solidFill>
              </a:rPr>
              <a:t>2.4.2.3648-20 </a:t>
            </a:r>
            <a:r>
              <a:rPr lang="ru-RU" sz="3400" b="1" dirty="0">
                <a:solidFill>
                  <a:srgbClr val="FF0000"/>
                </a:solidFill>
              </a:rPr>
              <a:t> </a:t>
            </a:r>
            <a:r>
              <a:rPr lang="ru-RU" sz="3400" b="1" dirty="0" smtClean="0"/>
              <a:t>«</a:t>
            </a:r>
            <a:r>
              <a:rPr lang="ru-RU" sz="3400" dirty="0" smtClean="0"/>
              <a:t>Санитарно-эпидемиологические </a:t>
            </a:r>
            <a:r>
              <a:rPr lang="ru-RU" sz="3400" dirty="0"/>
              <a:t>требования к </a:t>
            </a:r>
            <a:r>
              <a:rPr lang="ru-RU" sz="3400" dirty="0" smtClean="0"/>
              <a:t>организации воспитания и обучения, отдыха и оздоровления детей и молодежи»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679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4008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 2.10.2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ЭСО: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 продолжительность использования интерактивной доски  для детей до 10 лет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должна превышать 20 минут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для детей старше  10 лет 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 минут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Демонстрация обучающих фильмов, программ или иной информации, предусматривающей ее фиксацию в тетради с непрерывным использованием экрана не должна превышать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детей 5-07 лет – 5-7 минут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учащихся 1-4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– 10 минут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5-9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– 15 мину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Продолжительность использования  компьютера для детей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1-2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– 20 минут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– 25 минут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5-9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– 30 минут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10-11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– 35 минут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 3.5.2.</a:t>
            </a:r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Одновременное использование детьми на занятиях более двух различных ЭСО (интерактивная доска и персональный компьютер, интерактивная доска и планшет) не допускается.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 3.5.3.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образовательных целей мобильные средства связи не используются.</a:t>
            </a:r>
          </a:p>
          <a:p>
            <a:pPr fontAlgn="base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 3.4.15.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941168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общеобразовательных организациях, работающих в две смены, обучение 1, 5, 9-11 классов и классов для обучающихся с ограниченными возможностями здоровья проводится в первую смену.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Учебные занятия следует начинать не ранее 8 часов. Проведение нулевых уроков и обучение в три смены не допускается.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 второй смены должны заканчиваться не позднее 19 часов.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05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П. 3.4.16 </a:t>
            </a:r>
          </a:p>
          <a:p>
            <a:r>
              <a:rPr lang="ru-RU" dirty="0" smtClean="0"/>
              <a:t>С целью профилактики переутомления в годовом календарном учебном плане обучающихся должно быть предусмотрено чередование периодов учебного времен, сессий и каникул</a:t>
            </a:r>
            <a:r>
              <a:rPr lang="ru-RU" b="1" dirty="0" smtClean="0">
                <a:solidFill>
                  <a:srgbClr val="C00000"/>
                </a:solidFill>
              </a:rPr>
              <a:t>. Продолжительность каникул должна составлять не менее 7 календарных дней.</a:t>
            </a:r>
          </a:p>
          <a:p>
            <a:r>
              <a:rPr lang="ru-RU" dirty="0" smtClean="0"/>
              <a:t>Образовательная недельная нагрузка распределяется равномерно в течение учебной недели, при этом объем максимально допустимой нагрузки в течение дня составляет: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для обучающихся 1-х классов </a:t>
            </a:r>
            <a:r>
              <a:rPr lang="ru-RU" dirty="0" smtClean="0"/>
              <a:t>- не должен превышать 4 уроков и один раз в неделю - 5 уроков, за счет урока физической культуры,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для обучающихся 2-4 классов </a:t>
            </a:r>
            <a:r>
              <a:rPr lang="ru-RU" dirty="0" smtClean="0"/>
              <a:t>- не более 5 уроков и один раз в неделю 6 уроков за счет урока физической культуры,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для обучающихся 5-6 классов </a:t>
            </a:r>
            <a:r>
              <a:rPr lang="ru-RU" dirty="0" smtClean="0"/>
              <a:t>- не более 6 уроков,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для обучающихся 7-11 классов </a:t>
            </a:r>
            <a:r>
              <a:rPr lang="ru-RU" dirty="0" smtClean="0"/>
              <a:t>- не более 7 уроков.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995678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Обучение в 1 классе осуществляется с соблюдением следующих требований:</a:t>
            </a:r>
          </a:p>
          <a:p>
            <a:r>
              <a:rPr lang="ru-RU" dirty="0" smtClean="0"/>
              <a:t>учебные занятия проводятся по 5-дневной учебной неделе и только в первую смену,</a:t>
            </a:r>
          </a:p>
          <a:p>
            <a:r>
              <a:rPr lang="ru-RU" dirty="0" smtClean="0"/>
              <a:t>обучение в первом полугодии: в сентябре, октябре - по 3 урока в день по 35 минут каждый, в ноябре-декабре - по 4 урока в день по 35 минут каждый</a:t>
            </a:r>
            <a:r>
              <a:rPr lang="ru-RU" b="1" dirty="0" smtClean="0"/>
              <a:t>;</a:t>
            </a:r>
            <a:r>
              <a:rPr lang="ru-RU" b="1" dirty="0" smtClean="0">
                <a:solidFill>
                  <a:srgbClr val="C00000"/>
                </a:solidFill>
              </a:rPr>
              <a:t> в январе - мае - по 4 урока в день по 40 минут каждый,</a:t>
            </a:r>
          </a:p>
          <a:p>
            <a:r>
              <a:rPr lang="ru-RU" dirty="0" smtClean="0"/>
              <a:t>в середине учебного дня организуется динамическая пауза продолжительностью </a:t>
            </a:r>
            <a:r>
              <a:rPr lang="ru-RU" b="1" dirty="0" smtClean="0">
                <a:solidFill>
                  <a:srgbClr val="C00000"/>
                </a:solidFill>
              </a:rPr>
              <a:t>не менее 40 минут,</a:t>
            </a:r>
          </a:p>
          <a:p>
            <a:r>
              <a:rPr lang="ru-RU" dirty="0" smtClean="0"/>
              <a:t>предоставляются </a:t>
            </a:r>
            <a:r>
              <a:rPr lang="ru-RU" b="1" dirty="0" smtClean="0">
                <a:solidFill>
                  <a:srgbClr val="C00000"/>
                </a:solidFill>
              </a:rPr>
              <a:t>дополнительные недельные каникулы </a:t>
            </a:r>
            <a:r>
              <a:rPr lang="ru-RU" dirty="0" smtClean="0"/>
              <a:t>в середине третьей четверти при четвертном режиме обучения.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64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П. 3.4.16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92696"/>
            <a:ext cx="856895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Факультативные занятия и занятия по программам дополнительного образования, планируют на дни с наименьшим количеством обязательных уроков. Между началом факультативных (дополнительных) занятий и последним уроком необходимо организовывать перерыв продолжительностью </a:t>
            </a:r>
            <a:r>
              <a:rPr lang="ru-RU" b="1" dirty="0" smtClean="0">
                <a:solidFill>
                  <a:srgbClr val="C00000"/>
                </a:solidFill>
              </a:rPr>
              <a:t>не менее 20 минут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Продолжительность перемены между урочной и внеурочной деятельностью должна составлять не менее 30 минут</a:t>
            </a:r>
            <a:r>
              <a:rPr lang="ru-RU" dirty="0" smtClean="0"/>
              <a:t>, за исключением обучающихся с ограниченными возможностями здоровья, обучение которых осуществляется по специальной индивидуальной программе развития.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П. 3.5.12. </a:t>
            </a:r>
          </a:p>
          <a:p>
            <a:r>
              <a:rPr lang="ru-RU" dirty="0" smtClean="0"/>
              <a:t>При реализации образовательных программ с использованием дистанционных образовательных технологий, электронного обучения расписание занятий составляется с учетом дневной и недельной динамики умственной работоспособности обучающихся и трудности учебных предметов. Обучение должно заканчиваться </a:t>
            </a:r>
            <a:r>
              <a:rPr lang="ru-RU" b="1" dirty="0" smtClean="0">
                <a:solidFill>
                  <a:srgbClr val="C00000"/>
                </a:solidFill>
              </a:rPr>
              <a:t>не позднее 18.00 часов</a:t>
            </a:r>
            <a:r>
              <a:rPr lang="ru-RU" dirty="0" smtClean="0"/>
              <a:t>. Продолжительность урока </a:t>
            </a:r>
            <a:r>
              <a:rPr lang="ru-RU" b="1" dirty="0" smtClean="0">
                <a:solidFill>
                  <a:srgbClr val="C00000"/>
                </a:solidFill>
              </a:rPr>
              <a:t>не должна превышать 40 минут.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П. 3.5.13.</a:t>
            </a:r>
          </a:p>
          <a:p>
            <a:r>
              <a:rPr lang="ru-RU" dirty="0" smtClean="0"/>
              <a:t> Режим учебного дня, в том числе во время учебных занятий, должен включать различные формы двигательной активности.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232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4288</Words>
  <Application>Microsoft Office PowerPoint</Application>
  <PresentationFormat>Экран (4:3)</PresentationFormat>
  <Paragraphs>370</Paragraphs>
  <Slides>38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PDF</vt:lpstr>
      <vt:lpstr> муниципальное казенное учреждение дополнительного профессионального образования  города Новосибирска «Городской центр развития образования»     Экспертиза ООП и образовательной деятельности ОУ  в рамках контроля качества образования   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Нормативно-правовые акты, которыми установлены обязательные требования: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Резник Татьяна Викторовна</dc:creator>
  <cp:lastModifiedBy>SmartBoard</cp:lastModifiedBy>
  <cp:revision>48</cp:revision>
  <dcterms:created xsi:type="dcterms:W3CDTF">2019-06-05T09:03:23Z</dcterms:created>
  <dcterms:modified xsi:type="dcterms:W3CDTF">2021-03-25T05:25:13Z</dcterms:modified>
</cp:coreProperties>
</file>