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0" r:id="rId3"/>
    <p:sldId id="271" r:id="rId4"/>
    <p:sldId id="272" r:id="rId5"/>
    <p:sldId id="273" r:id="rId6"/>
    <p:sldId id="297" r:id="rId7"/>
    <p:sldId id="298" r:id="rId8"/>
    <p:sldId id="299" r:id="rId9"/>
    <p:sldId id="300" r:id="rId10"/>
    <p:sldId id="301" r:id="rId11"/>
    <p:sldId id="302" r:id="rId12"/>
    <p:sldId id="303" r:id="rId13"/>
    <p:sldId id="304" r:id="rId14"/>
    <p:sldId id="305" r:id="rId15"/>
    <p:sldId id="306" r:id="rId16"/>
    <p:sldId id="307" r:id="rId17"/>
    <p:sldId id="308" r:id="rId18"/>
    <p:sldId id="259" r:id="rId19"/>
    <p:sldId id="258" r:id="rId20"/>
    <p:sldId id="277" r:id="rId21"/>
    <p:sldId id="274" r:id="rId22"/>
    <p:sldId id="275" r:id="rId23"/>
    <p:sldId id="278" r:id="rId24"/>
    <p:sldId id="265" r:id="rId25"/>
    <p:sldId id="279" r:id="rId26"/>
    <p:sldId id="280" r:id="rId27"/>
    <p:sldId id="281" r:id="rId28"/>
    <p:sldId id="266" r:id="rId29"/>
    <p:sldId id="282" r:id="rId30"/>
    <p:sldId id="283" r:id="rId31"/>
    <p:sldId id="285" r:id="rId32"/>
    <p:sldId id="286" r:id="rId33"/>
    <p:sldId id="287" r:id="rId34"/>
    <p:sldId id="294" r:id="rId35"/>
    <p:sldId id="295" r:id="rId36"/>
    <p:sldId id="288" r:id="rId37"/>
    <p:sldId id="289" r:id="rId38"/>
    <p:sldId id="267" r:id="rId39"/>
    <p:sldId id="268" r:id="rId40"/>
    <p:sldId id="296" r:id="rId41"/>
    <p:sldId id="292" r:id="rId42"/>
    <p:sldId id="291" r:id="rId4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CSKTGmr4t2xJX7q6seR84g==" hashData="QJ9tz84j2br4Wtv321lcbHwhF6U="/>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60F4047-D78E-4551-B79F-DE835ABCABDC}" type="datetimeFigureOut">
              <a:rPr lang="ru-RU" smtClean="0"/>
              <a:pPr/>
              <a:t>12.02.2021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9777C9-D6D5-43F3-9F14-481D79FEBC75}" type="slidenum">
              <a:rPr lang="ru-RU" smtClean="0"/>
              <a:pPr/>
              <a:t>‹#›</a:t>
            </a:fld>
            <a:endParaRPr lang="ru-RU"/>
          </a:p>
        </p:txBody>
      </p:sp>
    </p:spTree>
    <p:extLst>
      <p:ext uri="{BB962C8B-B14F-4D97-AF65-F5344CB8AC3E}">
        <p14:creationId xmlns:p14="http://schemas.microsoft.com/office/powerpoint/2010/main" val="999685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0F4047-D78E-4551-B79F-DE835ABCABDC}" type="datetimeFigureOut">
              <a:rPr lang="ru-RU" smtClean="0"/>
              <a:pPr/>
              <a:t>12.02.2021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9777C9-D6D5-43F3-9F14-481D79FEBC75}" type="slidenum">
              <a:rPr lang="ru-RU" smtClean="0"/>
              <a:pPr/>
              <a:t>‹#›</a:t>
            </a:fld>
            <a:endParaRPr lang="ru-RU"/>
          </a:p>
        </p:txBody>
      </p:sp>
    </p:spTree>
    <p:extLst>
      <p:ext uri="{BB962C8B-B14F-4D97-AF65-F5344CB8AC3E}">
        <p14:creationId xmlns:p14="http://schemas.microsoft.com/office/powerpoint/2010/main" val="2793614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0F4047-D78E-4551-B79F-DE835ABCABDC}" type="datetimeFigureOut">
              <a:rPr lang="ru-RU" smtClean="0"/>
              <a:pPr/>
              <a:t>12.02.2021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9777C9-D6D5-43F3-9F14-481D79FEBC75}" type="slidenum">
              <a:rPr lang="ru-RU" smtClean="0"/>
              <a:pPr/>
              <a:t>‹#›</a:t>
            </a:fld>
            <a:endParaRPr lang="ru-RU"/>
          </a:p>
        </p:txBody>
      </p:sp>
    </p:spTree>
    <p:extLst>
      <p:ext uri="{BB962C8B-B14F-4D97-AF65-F5344CB8AC3E}">
        <p14:creationId xmlns:p14="http://schemas.microsoft.com/office/powerpoint/2010/main" val="1645398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0F4047-D78E-4551-B79F-DE835ABCABDC}" type="datetimeFigureOut">
              <a:rPr lang="ru-RU" smtClean="0"/>
              <a:pPr/>
              <a:t>12.02.2021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9777C9-D6D5-43F3-9F14-481D79FEBC75}" type="slidenum">
              <a:rPr lang="ru-RU" smtClean="0"/>
              <a:pPr/>
              <a:t>‹#›</a:t>
            </a:fld>
            <a:endParaRPr lang="ru-RU"/>
          </a:p>
        </p:txBody>
      </p:sp>
    </p:spTree>
    <p:extLst>
      <p:ext uri="{BB962C8B-B14F-4D97-AF65-F5344CB8AC3E}">
        <p14:creationId xmlns:p14="http://schemas.microsoft.com/office/powerpoint/2010/main" val="3414854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60F4047-D78E-4551-B79F-DE835ABCABDC}" type="datetimeFigureOut">
              <a:rPr lang="ru-RU" smtClean="0"/>
              <a:pPr/>
              <a:t>12.02.2021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9777C9-D6D5-43F3-9F14-481D79FEBC75}" type="slidenum">
              <a:rPr lang="ru-RU" smtClean="0"/>
              <a:pPr/>
              <a:t>‹#›</a:t>
            </a:fld>
            <a:endParaRPr lang="ru-RU"/>
          </a:p>
        </p:txBody>
      </p:sp>
    </p:spTree>
    <p:extLst>
      <p:ext uri="{BB962C8B-B14F-4D97-AF65-F5344CB8AC3E}">
        <p14:creationId xmlns:p14="http://schemas.microsoft.com/office/powerpoint/2010/main" val="606115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60F4047-D78E-4551-B79F-DE835ABCABDC}" type="datetimeFigureOut">
              <a:rPr lang="ru-RU" smtClean="0"/>
              <a:pPr/>
              <a:t>12.02.2021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89777C9-D6D5-43F3-9F14-481D79FEBC75}" type="slidenum">
              <a:rPr lang="ru-RU" smtClean="0"/>
              <a:pPr/>
              <a:t>‹#›</a:t>
            </a:fld>
            <a:endParaRPr lang="ru-RU"/>
          </a:p>
        </p:txBody>
      </p:sp>
    </p:spTree>
    <p:extLst>
      <p:ext uri="{BB962C8B-B14F-4D97-AF65-F5344CB8AC3E}">
        <p14:creationId xmlns:p14="http://schemas.microsoft.com/office/powerpoint/2010/main" val="218716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60F4047-D78E-4551-B79F-DE835ABCABDC}" type="datetimeFigureOut">
              <a:rPr lang="ru-RU" smtClean="0"/>
              <a:pPr/>
              <a:t>12.02.2021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89777C9-D6D5-43F3-9F14-481D79FEBC75}" type="slidenum">
              <a:rPr lang="ru-RU" smtClean="0"/>
              <a:pPr/>
              <a:t>‹#›</a:t>
            </a:fld>
            <a:endParaRPr lang="ru-RU"/>
          </a:p>
        </p:txBody>
      </p:sp>
    </p:spTree>
    <p:extLst>
      <p:ext uri="{BB962C8B-B14F-4D97-AF65-F5344CB8AC3E}">
        <p14:creationId xmlns:p14="http://schemas.microsoft.com/office/powerpoint/2010/main" val="2311488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60F4047-D78E-4551-B79F-DE835ABCABDC}" type="datetimeFigureOut">
              <a:rPr lang="ru-RU" smtClean="0"/>
              <a:pPr/>
              <a:t>12.02.2021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89777C9-D6D5-43F3-9F14-481D79FEBC75}" type="slidenum">
              <a:rPr lang="ru-RU" smtClean="0"/>
              <a:pPr/>
              <a:t>‹#›</a:t>
            </a:fld>
            <a:endParaRPr lang="ru-RU"/>
          </a:p>
        </p:txBody>
      </p:sp>
    </p:spTree>
    <p:extLst>
      <p:ext uri="{BB962C8B-B14F-4D97-AF65-F5344CB8AC3E}">
        <p14:creationId xmlns:p14="http://schemas.microsoft.com/office/powerpoint/2010/main" val="3112605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60F4047-D78E-4551-B79F-DE835ABCABDC}" type="datetimeFigureOut">
              <a:rPr lang="ru-RU" smtClean="0"/>
              <a:pPr/>
              <a:t>12.02.2021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89777C9-D6D5-43F3-9F14-481D79FEBC75}" type="slidenum">
              <a:rPr lang="ru-RU" smtClean="0"/>
              <a:pPr/>
              <a:t>‹#›</a:t>
            </a:fld>
            <a:endParaRPr lang="ru-RU"/>
          </a:p>
        </p:txBody>
      </p:sp>
    </p:spTree>
    <p:extLst>
      <p:ext uri="{BB962C8B-B14F-4D97-AF65-F5344CB8AC3E}">
        <p14:creationId xmlns:p14="http://schemas.microsoft.com/office/powerpoint/2010/main" val="2658169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60F4047-D78E-4551-B79F-DE835ABCABDC}" type="datetimeFigureOut">
              <a:rPr lang="ru-RU" smtClean="0"/>
              <a:pPr/>
              <a:t>12.02.2021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89777C9-D6D5-43F3-9F14-481D79FEBC75}" type="slidenum">
              <a:rPr lang="ru-RU" smtClean="0"/>
              <a:pPr/>
              <a:t>‹#›</a:t>
            </a:fld>
            <a:endParaRPr lang="ru-RU"/>
          </a:p>
        </p:txBody>
      </p:sp>
    </p:spTree>
    <p:extLst>
      <p:ext uri="{BB962C8B-B14F-4D97-AF65-F5344CB8AC3E}">
        <p14:creationId xmlns:p14="http://schemas.microsoft.com/office/powerpoint/2010/main" val="4213548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60F4047-D78E-4551-B79F-DE835ABCABDC}" type="datetimeFigureOut">
              <a:rPr lang="ru-RU" smtClean="0"/>
              <a:pPr/>
              <a:t>12.02.2021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89777C9-D6D5-43F3-9F14-481D79FEBC75}" type="slidenum">
              <a:rPr lang="ru-RU" smtClean="0"/>
              <a:pPr/>
              <a:t>‹#›</a:t>
            </a:fld>
            <a:endParaRPr lang="ru-RU"/>
          </a:p>
        </p:txBody>
      </p:sp>
    </p:spTree>
    <p:extLst>
      <p:ext uri="{BB962C8B-B14F-4D97-AF65-F5344CB8AC3E}">
        <p14:creationId xmlns:p14="http://schemas.microsoft.com/office/powerpoint/2010/main" val="330714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F4047-D78E-4551-B79F-DE835ABCABDC}" type="datetimeFigureOut">
              <a:rPr lang="ru-RU" smtClean="0"/>
              <a:pPr/>
              <a:t>12.02.2021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9777C9-D6D5-43F3-9F14-481D79FEBC75}" type="slidenum">
              <a:rPr lang="ru-RU" smtClean="0"/>
              <a:pPr/>
              <a:t>‹#›</a:t>
            </a:fld>
            <a:endParaRPr lang="ru-RU"/>
          </a:p>
        </p:txBody>
      </p:sp>
    </p:spTree>
    <p:extLst>
      <p:ext uri="{BB962C8B-B14F-4D97-AF65-F5344CB8AC3E}">
        <p14:creationId xmlns:p14="http://schemas.microsoft.com/office/powerpoint/2010/main" val="3248088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oleObject" Target="../embeddings/oleObject2.bin"/><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dogovor-urist.ru/%D0%B7%D0%B0%D0%BA%D0%BE%D0%BD%D1%8B/%D0%B7%D0%B0%D0%BA%D0%BE%D0%BD_%D0%BE%D0%B1_%D0%BE%D0%B1%D1%80%D0%B0%D0%B7%D0%BE%D0%B2%D0%B0%D0%BD%D0%B8%D0%B8/%D1%81%D1%82%D0%B0%D1%82%D1%8C%D1%8F_17/#&#1095;2"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s://dogovor-urist.ru/%D0%B7%D0%B0%D0%BA%D0%BE%D0%BD%D1%8B/%D0%B7%D0%B0%D0%BA%D0%BE%D0%BD_%D0%BE%D0%B1_%D0%BE%D0%B1%D1%80%D0%B0%D0%B7%D0%BE%D0%B2%D0%B0%D0%BD%D0%B8%D0%B8/%D1%81%D1%82%D0%B0%D1%82%D1%8C%D1%8F_17/#&#1095;4" TargetMode="External"/><Relationship Id="rId5" Type="http://schemas.openxmlformats.org/officeDocument/2006/relationships/hyperlink" Target="https://dogovor-urist.ru/%D0%B7%D0%B0%D0%BA%D0%BE%D0%BD%D1%8B/%D0%B7%D0%B0%D0%BA%D0%BE%D0%BD_%D0%BE%D0%B1_%D0%BE%D0%B1%D1%80%D0%B0%D0%B7%D0%BE%D0%B2%D0%B0%D0%BD%D0%B8%D0%B8/%D1%81%D1%82%D0%B0%D1%82%D1%8C%D1%8F_34/" TargetMode="External"/><Relationship Id="rId4" Type="http://schemas.openxmlformats.org/officeDocument/2006/relationships/hyperlink" Target="https://dogovor-urist.ru/%D0%B7%D0%B0%D0%BA%D0%BE%D0%BD%D1%8B/%D0%B7%D0%B0%D0%BA%D0%BE%D0%BD_%D0%BE%D0%B1_%D0%BE%D0%B1%D1%80%D0%B0%D0%B7%D0%BE%D0%B2%D0%B0%D0%BD%D0%B8%D0%B8/%D1%81%D1%82%D0%B0%D1%82%D1%8C%D1%8F_17/#&#1095;3"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hyperlink" Target="http://minobr.nso.ru/polnomoch_rf/perechen_polnomoch/Pages/nadzor_polnomoch.aspx"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28109" y="1041009"/>
            <a:ext cx="7550270" cy="3200156"/>
          </a:xfrm>
        </p:spPr>
        <p:txBody>
          <a:bodyPr>
            <a:normAutofit fontScale="90000"/>
          </a:bodyPr>
          <a:lstStyle/>
          <a:p>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1800" b="1" dirty="0" smtClean="0">
                <a:latin typeface="Times New Roman" panose="02020603050405020304" pitchFamily="18" charset="0"/>
                <a:cs typeface="Times New Roman" panose="02020603050405020304" pitchFamily="18" charset="0"/>
              </a:rPr>
              <a:t>муниципальное казенное учреждение дополнительного профессионального образования </a:t>
            </a:r>
            <a:br>
              <a:rPr lang="ru-RU" sz="1800" b="1" dirty="0" smtClean="0">
                <a:latin typeface="Times New Roman" panose="02020603050405020304" pitchFamily="18" charset="0"/>
                <a:cs typeface="Times New Roman" panose="02020603050405020304" pitchFamily="18" charset="0"/>
              </a:rPr>
            </a:br>
            <a:r>
              <a:rPr lang="ru-RU" sz="1800" b="1" dirty="0" smtClean="0">
                <a:latin typeface="Times New Roman" panose="02020603050405020304" pitchFamily="18" charset="0"/>
                <a:cs typeface="Times New Roman" panose="02020603050405020304" pitchFamily="18" charset="0"/>
              </a:rPr>
              <a:t>города Новосибирска</a:t>
            </a:r>
            <a:br>
              <a:rPr lang="ru-RU" sz="1800" b="1" dirty="0" smtClean="0">
                <a:latin typeface="Times New Roman" panose="02020603050405020304" pitchFamily="18" charset="0"/>
                <a:cs typeface="Times New Roman" panose="02020603050405020304" pitchFamily="18" charset="0"/>
              </a:rPr>
            </a:br>
            <a:r>
              <a:rPr lang="ru-RU" sz="1800" b="1" dirty="0" smtClean="0">
                <a:latin typeface="Times New Roman" panose="02020603050405020304" pitchFamily="18" charset="0"/>
                <a:cs typeface="Times New Roman" panose="02020603050405020304" pitchFamily="18" charset="0"/>
              </a:rPr>
              <a:t>«Городской центр развития образования» </a:t>
            </a: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3600" b="1" dirty="0" smtClean="0">
                <a:solidFill>
                  <a:srgbClr val="FF0000"/>
                </a:solidFill>
                <a:latin typeface="Times New Roman" panose="02020603050405020304" pitchFamily="18" charset="0"/>
                <a:cs typeface="Times New Roman" panose="02020603050405020304" pitchFamily="18" charset="0"/>
              </a:rPr>
              <a:t>Экспертиза ООП и образовательной деятельности ОУ  в рамках контроля качества образования </a:t>
            </a: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endParaRPr lang="ru-RU" sz="18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334233" y="4331799"/>
            <a:ext cx="6858000" cy="1655762"/>
          </a:xfrm>
        </p:spPr>
        <p:txBody>
          <a:bodyPr>
            <a:normAutofit/>
          </a:bodyPr>
          <a:lstStyle/>
          <a:p>
            <a:pPr algn="r">
              <a:lnSpc>
                <a:spcPct val="100000"/>
              </a:lnSpc>
              <a:spcBef>
                <a:spcPts val="0"/>
              </a:spcBef>
              <a:spcAft>
                <a:spcPts val="0"/>
              </a:spcAft>
            </a:pPr>
            <a:r>
              <a:rPr lang="ru-RU" sz="2000" b="1" dirty="0" smtClean="0">
                <a:solidFill>
                  <a:schemeClr val="tx1"/>
                </a:solidFill>
                <a:latin typeface="Times New Roman" panose="02020603050405020304" pitchFamily="18" charset="0"/>
                <a:cs typeface="Times New Roman" panose="02020603050405020304" pitchFamily="18" charset="0"/>
              </a:rPr>
              <a:t>Суворова И.Н., </a:t>
            </a:r>
          </a:p>
          <a:p>
            <a:pPr algn="r">
              <a:lnSpc>
                <a:spcPct val="100000"/>
              </a:lnSpc>
              <a:spcBef>
                <a:spcPts val="0"/>
              </a:spcBef>
              <a:spcAft>
                <a:spcPts val="0"/>
              </a:spcAft>
            </a:pPr>
            <a:r>
              <a:rPr lang="ru-RU" sz="2000" b="1" cap="none" dirty="0" smtClean="0">
                <a:solidFill>
                  <a:schemeClr val="tx1"/>
                </a:solidFill>
                <a:latin typeface="Times New Roman" panose="02020603050405020304" pitchFamily="18" charset="0"/>
                <a:cs typeface="Times New Roman" panose="02020603050405020304" pitchFamily="18" charset="0"/>
              </a:rPr>
              <a:t>начальник отдела повышения квалификации</a:t>
            </a:r>
          </a:p>
          <a:p>
            <a:pPr algn="r">
              <a:lnSpc>
                <a:spcPct val="100000"/>
              </a:lnSpc>
            </a:pPr>
            <a:endParaRPr lang="ru-RU" sz="2000" b="1" cap="none" dirty="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613639" y="5987561"/>
            <a:ext cx="2176096" cy="369332"/>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Новосибирск 2021</a:t>
            </a:r>
            <a:endParaRPr lang="ru-RU" dirty="0">
              <a:latin typeface="Times New Roman" panose="02020603050405020304" pitchFamily="18" charset="0"/>
              <a:cs typeface="Times New Roman" panose="02020603050405020304" pitchFamily="18" charset="0"/>
            </a:endParaRPr>
          </a:p>
        </p:txBody>
      </p:sp>
      <p:pic>
        <p:nvPicPr>
          <p:cNvPr id="5" name="Picture 4" descr="images"/>
          <p:cNvPicPr>
            <a:picLocks noChangeAspect="1" noChangeArrowheads="1"/>
          </p:cNvPicPr>
          <p:nvPr/>
        </p:nvPicPr>
        <p:blipFill>
          <a:blip r:embed="rId2" cstate="print"/>
          <a:srcRect/>
          <a:stretch>
            <a:fillRect/>
          </a:stretch>
        </p:blipFill>
        <p:spPr bwMode="auto">
          <a:xfrm>
            <a:off x="807518" y="4634739"/>
            <a:ext cx="1836768" cy="1733822"/>
          </a:xfrm>
          <a:prstGeom prst="rect">
            <a:avLst/>
          </a:prstGeom>
          <a:noFill/>
          <a:ln w="9525">
            <a:noFill/>
            <a:miter lim="800000"/>
            <a:headEnd/>
            <a:tailEnd/>
          </a:ln>
        </p:spPr>
      </p:pic>
      <p:pic>
        <p:nvPicPr>
          <p:cNvPr id="6" name="Picture 16" descr="13"/>
          <p:cNvPicPr>
            <a:picLocks noChangeAspect="1" noChangeArrowheads="1"/>
          </p:cNvPicPr>
          <p:nvPr/>
        </p:nvPicPr>
        <p:blipFill>
          <a:blip r:embed="rId3" cstate="print"/>
          <a:srcRect/>
          <a:stretch>
            <a:fillRect/>
          </a:stretch>
        </p:blipFill>
        <p:spPr bwMode="auto">
          <a:xfrm>
            <a:off x="160460" y="107024"/>
            <a:ext cx="1173773" cy="1565031"/>
          </a:xfrm>
          <a:prstGeom prst="rect">
            <a:avLst/>
          </a:prstGeom>
          <a:noFill/>
          <a:ln w="9525">
            <a:noFill/>
            <a:miter lim="800000"/>
            <a:headEnd/>
            <a:tailEnd/>
          </a:ln>
        </p:spPr>
      </p:pic>
    </p:spTree>
    <p:extLst>
      <p:ext uri="{BB962C8B-B14F-4D97-AF65-F5344CB8AC3E}">
        <p14:creationId xmlns:p14="http://schemas.microsoft.com/office/powerpoint/2010/main" val="3486684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325438" y="188913"/>
            <a:ext cx="8567042" cy="6553200"/>
          </a:xfrm>
        </p:spPr>
        <p:txBody>
          <a:bodyPr>
            <a:normAutofit/>
          </a:bodyPr>
          <a:lstStyle/>
          <a:p>
            <a:pPr marL="0" indent="0" algn="ctr">
              <a:buNone/>
            </a:pPr>
            <a:r>
              <a:rPr lang="ru-RU" sz="2400" b="1" dirty="0" smtClean="0">
                <a:solidFill>
                  <a:srgbClr val="C00000"/>
                </a:solidFill>
                <a:latin typeface="Times New Roman" pitchFamily="18" charset="0"/>
                <a:cs typeface="Times New Roman" pitchFamily="18" charset="0"/>
              </a:rPr>
              <a:t>Организация </a:t>
            </a:r>
            <a:r>
              <a:rPr lang="ru-RU" sz="2400" b="1" dirty="0">
                <a:solidFill>
                  <a:srgbClr val="C00000"/>
                </a:solidFill>
                <a:latin typeface="Times New Roman" pitchFamily="18" charset="0"/>
                <a:cs typeface="Times New Roman" pitchFamily="18" charset="0"/>
              </a:rPr>
              <a:t>и осуществление обучения по основным и дополнительным общеобразовательным </a:t>
            </a:r>
            <a:r>
              <a:rPr lang="ru-RU" sz="2400" b="1" dirty="0" smtClean="0">
                <a:solidFill>
                  <a:srgbClr val="C00000"/>
                </a:solidFill>
                <a:latin typeface="Times New Roman" pitchFamily="18" charset="0"/>
                <a:cs typeface="Times New Roman" pitchFamily="18" charset="0"/>
              </a:rPr>
              <a:t>программам</a:t>
            </a:r>
          </a:p>
          <a:p>
            <a:pPr marL="0" indent="0" algn="ctr">
              <a:buNone/>
            </a:pPr>
            <a:endParaRPr lang="ru-RU" sz="2400" b="1" dirty="0">
              <a:solidFill>
                <a:srgbClr val="C00000"/>
              </a:solidFill>
              <a:latin typeface="Times New Roman" pitchFamily="18" charset="0"/>
              <a:cs typeface="Times New Roman" pitchFamily="18" charset="0"/>
            </a:endParaRPr>
          </a:p>
          <a:p>
            <a:pPr>
              <a:buFont typeface="Arial" panose="020B0604020202020204" pitchFamily="34" charset="0"/>
              <a:buChar char="•"/>
            </a:pPr>
            <a:r>
              <a:rPr lang="ru-RU" sz="2000" b="1" dirty="0">
                <a:solidFill>
                  <a:srgbClr val="002060"/>
                </a:solidFill>
                <a:latin typeface="Times New Roman" panose="02020603050405020304" pitchFamily="18" charset="0"/>
                <a:cs typeface="Times New Roman" panose="02020603050405020304" pitchFamily="18" charset="0"/>
              </a:rPr>
              <a:t>Приказ </a:t>
            </a:r>
            <a:r>
              <a:rPr lang="ru-RU" sz="2000" b="1" dirty="0" err="1">
                <a:solidFill>
                  <a:srgbClr val="002060"/>
                </a:solidFill>
                <a:latin typeface="Times New Roman" panose="02020603050405020304" pitchFamily="18" charset="0"/>
                <a:cs typeface="Times New Roman" panose="02020603050405020304" pitchFamily="18" charset="0"/>
              </a:rPr>
              <a:t>Минпросвещения</a:t>
            </a:r>
            <a:r>
              <a:rPr lang="ru-RU" sz="2000" b="1" dirty="0">
                <a:solidFill>
                  <a:srgbClr val="002060"/>
                </a:solidFill>
                <a:latin typeface="Times New Roman" panose="02020603050405020304" pitchFamily="18" charset="0"/>
                <a:cs typeface="Times New Roman" panose="02020603050405020304" pitchFamily="18" charset="0"/>
              </a:rPr>
              <a:t> России от 28.08.2020 N 442 «Об утверждении Порядка организации и осуществления образовательной деятельности по основным общеобразовательным программам - образовательным программам начального общего, основного общего и среднего общего образования» </a:t>
            </a:r>
            <a:r>
              <a:rPr lang="ru-RU" sz="2000" b="1" dirty="0">
                <a:solidFill>
                  <a:srgbClr val="C00000"/>
                </a:solidFill>
                <a:latin typeface="Times New Roman" panose="02020603050405020304" pitchFamily="18" charset="0"/>
                <a:cs typeface="Times New Roman" panose="02020603050405020304" pitchFamily="18" charset="0"/>
              </a:rPr>
              <a:t>( с 01.01.2021)</a:t>
            </a:r>
          </a:p>
          <a:p>
            <a:pPr>
              <a:buFont typeface="Arial" panose="020B0604020202020204" pitchFamily="34" charset="0"/>
              <a:buChar char="•"/>
            </a:pPr>
            <a:r>
              <a:rPr lang="ru-RU" sz="2000" b="1" dirty="0" smtClean="0">
                <a:solidFill>
                  <a:srgbClr val="002060"/>
                </a:solidFill>
                <a:latin typeface="Times New Roman" panose="02020603050405020304" pitchFamily="18" charset="0"/>
                <a:cs typeface="Times New Roman" panose="02020603050405020304" pitchFamily="18" charset="0"/>
              </a:rPr>
              <a:t>Приказ </a:t>
            </a:r>
            <a:r>
              <a:rPr lang="ru-RU" sz="2000" b="1" dirty="0" err="1">
                <a:solidFill>
                  <a:srgbClr val="002060"/>
                </a:solidFill>
                <a:latin typeface="Times New Roman" panose="02020603050405020304" pitchFamily="18" charset="0"/>
                <a:cs typeface="Times New Roman" panose="02020603050405020304" pitchFamily="18" charset="0"/>
              </a:rPr>
              <a:t>Минпросвещения</a:t>
            </a:r>
            <a:r>
              <a:rPr lang="ru-RU" sz="2000" b="1" dirty="0">
                <a:solidFill>
                  <a:srgbClr val="002060"/>
                </a:solidFill>
                <a:latin typeface="Times New Roman" panose="02020603050405020304" pitchFamily="18" charset="0"/>
                <a:cs typeface="Times New Roman" panose="02020603050405020304" pitchFamily="18" charset="0"/>
              </a:rPr>
              <a:t> России от 31.07.2020 N 373 «Об утверждении Порядка организации и осуществления образовательной деятельности по основным общеобразовательным программам - образовательным программам дошкольного образования» </a:t>
            </a:r>
            <a:r>
              <a:rPr lang="ru-RU" sz="2000" b="1" dirty="0">
                <a:solidFill>
                  <a:srgbClr val="C00000"/>
                </a:solidFill>
                <a:latin typeface="Times New Roman" panose="02020603050405020304" pitchFamily="18" charset="0"/>
                <a:cs typeface="Times New Roman" panose="02020603050405020304" pitchFamily="18" charset="0"/>
              </a:rPr>
              <a:t>( с 01.01.2021)</a:t>
            </a:r>
          </a:p>
          <a:p>
            <a:r>
              <a:rPr lang="ru-RU" sz="2000" b="1" dirty="0">
                <a:solidFill>
                  <a:srgbClr val="002060"/>
                </a:solidFill>
                <a:latin typeface="Times New Roman" pitchFamily="18" charset="0"/>
                <a:cs typeface="Times New Roman" pitchFamily="18" charset="0"/>
              </a:rPr>
              <a:t>Приказ Министерства просвещения РФ от 9 ноября 2018 г. N 196 </a:t>
            </a:r>
            <a:r>
              <a:rPr lang="ru-RU" sz="2000" b="1" dirty="0" smtClean="0">
                <a:solidFill>
                  <a:srgbClr val="002060"/>
                </a:solidFill>
                <a:latin typeface="Times New Roman" pitchFamily="18" charset="0"/>
                <a:cs typeface="Times New Roman" pitchFamily="18" charset="0"/>
              </a:rPr>
              <a:t>«Об </a:t>
            </a:r>
            <a:r>
              <a:rPr lang="ru-RU" sz="2000" b="1" dirty="0">
                <a:solidFill>
                  <a:srgbClr val="002060"/>
                </a:solidFill>
                <a:latin typeface="Times New Roman" pitchFamily="18" charset="0"/>
                <a:cs typeface="Times New Roman" pitchFamily="18" charset="0"/>
              </a:rPr>
              <a:t>утверждении Порядка организации и осуществления образовательной деятельности по дополнительным общеобразовательным </a:t>
            </a:r>
            <a:r>
              <a:rPr lang="ru-RU" sz="2000" b="1" dirty="0" smtClean="0">
                <a:solidFill>
                  <a:srgbClr val="002060"/>
                </a:solidFill>
                <a:latin typeface="Times New Roman" pitchFamily="18" charset="0"/>
                <a:cs typeface="Times New Roman" pitchFamily="18" charset="0"/>
              </a:rPr>
              <a:t>программам» </a:t>
            </a:r>
          </a:p>
          <a:p>
            <a:pPr marL="0" indent="0">
              <a:buNone/>
            </a:pPr>
            <a:endParaRPr lang="ru-RU" sz="2000" dirty="0"/>
          </a:p>
          <a:p>
            <a:pPr>
              <a:buFont typeface="Arial" panose="020B0604020202020204" pitchFamily="34" charset="0"/>
              <a:buChar char="•"/>
            </a:pPr>
            <a:endParaRPr lang="ru-RU" sz="2000" b="1" dirty="0">
              <a:solidFill>
                <a:srgbClr val="002060"/>
              </a:solidFill>
              <a:latin typeface="Times New Roman" pitchFamily="18" charset="0"/>
              <a:cs typeface="Times New Roman" pitchFamily="18" charset="0"/>
            </a:endParaRPr>
          </a:p>
          <a:p>
            <a:pPr marL="0" indent="0">
              <a:buNone/>
            </a:pPr>
            <a:endParaRPr lang="ru-RU" sz="2000" dirty="0"/>
          </a:p>
          <a:p>
            <a:pPr marL="0" indent="0">
              <a:buNone/>
            </a:pPr>
            <a:endParaRPr lang="ru-RU" sz="2000" dirty="0">
              <a:latin typeface="+mj-lt"/>
            </a:endParaRPr>
          </a:p>
        </p:txBody>
      </p:sp>
    </p:spTree>
    <p:extLst>
      <p:ext uri="{BB962C8B-B14F-4D97-AF65-F5344CB8AC3E}">
        <p14:creationId xmlns:p14="http://schemas.microsoft.com/office/powerpoint/2010/main" val="3920452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95536" y="19944"/>
            <a:ext cx="824440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П.22.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Учебный год в Организациях начинается 1 сентября и заканчивается в соответствии с учебным планом соответствующей общеобразовательной программы.</a:t>
            </a:r>
            <a:r>
              <a:rPr kumimoji="0" lang="ru-RU" b="0" i="0" u="none" strike="noStrike" cap="none" normalizeH="0" baseline="0" dirty="0" smtClean="0">
                <a:ln>
                  <a:noFill/>
                </a:ln>
                <a:solidFill>
                  <a:schemeClr val="tx1"/>
                </a:solidFill>
                <a:effectLst/>
                <a:latin typeface="Arial" pitchFamily="34" charset="0"/>
                <a:cs typeface="Arial" pitchFamily="34" charset="0"/>
              </a:rPr>
              <a:t> </a:t>
            </a:r>
          </a:p>
        </p:txBody>
      </p:sp>
      <p:sp>
        <p:nvSpPr>
          <p:cNvPr id="3" name="Прямоугольник 2"/>
          <p:cNvSpPr/>
          <p:nvPr/>
        </p:nvSpPr>
        <p:spPr>
          <a:xfrm>
            <a:off x="467544" y="1196752"/>
            <a:ext cx="8280920" cy="2585323"/>
          </a:xfrm>
          <a:prstGeom prst="rect">
            <a:avLst/>
          </a:prstGeom>
        </p:spPr>
        <p:txBody>
          <a:bodyPr wrap="square">
            <a:spAutoFit/>
          </a:bodyPr>
          <a:lstStyle/>
          <a:p>
            <a:r>
              <a:rPr lang="ru-RU" b="1" dirty="0" smtClean="0">
                <a:solidFill>
                  <a:srgbClr val="FF0000"/>
                </a:solidFill>
              </a:rPr>
              <a:t>П.25.</a:t>
            </a:r>
          </a:p>
          <a:p>
            <a:pPr algn="just"/>
            <a:r>
              <a:rPr lang="ru-RU" dirty="0" smtClean="0"/>
              <a:t> При реализации утвержденных рабочих программ учебных предметов, курсов, дисциплин (модулей) общеобразовательной программы объем домашних заданий (по всем учебным предметам) должен быть таким, чтобы затраты времени на его выполнение не превышали (в астрономических часах): во 2 - 3 классах - 1,5 часа, в 4 - 5 классах - 2 часа, в 6 - 8 классах - 2,5 часа, в 9 - 11 классах - до 3,5 часа.</a:t>
            </a:r>
          </a:p>
          <a:p>
            <a:pPr algn="just"/>
            <a:r>
              <a:rPr lang="ru-RU" dirty="0" smtClean="0"/>
              <a:t>В первом классе обучение проводится без балльного оценивания знаний обучающихся и домашних заданий.</a:t>
            </a:r>
            <a:endParaRPr lang="ru-RU" dirty="0"/>
          </a:p>
        </p:txBody>
      </p:sp>
      <p:sp>
        <p:nvSpPr>
          <p:cNvPr id="4" name="Прямоугольник 3"/>
          <p:cNvSpPr/>
          <p:nvPr/>
        </p:nvSpPr>
        <p:spPr>
          <a:xfrm>
            <a:off x="539552" y="3861048"/>
            <a:ext cx="8352928" cy="2862322"/>
          </a:xfrm>
          <a:prstGeom prst="rect">
            <a:avLst/>
          </a:prstGeom>
        </p:spPr>
        <p:txBody>
          <a:bodyPr wrap="square">
            <a:spAutoFit/>
          </a:bodyPr>
          <a:lstStyle/>
          <a:p>
            <a:pPr algn="just"/>
            <a:r>
              <a:rPr lang="ru-RU" b="1" dirty="0" smtClean="0">
                <a:solidFill>
                  <a:srgbClr val="FF0000"/>
                </a:solidFill>
              </a:rPr>
              <a:t>П. 26.</a:t>
            </a:r>
          </a:p>
          <a:p>
            <a:pPr algn="just"/>
            <a:r>
              <a:rPr lang="ru-RU" dirty="0" smtClean="0"/>
              <a:t>Обучающиеся, освоившие образовательные программы основного общего образования и получившие на государственной итоговой аттестации неудовлетворительные результаты, по усмотрению их родителей (законных представителей) с учетом мнения обучающихся, а также с учетом рекомендаций </a:t>
            </a:r>
            <a:r>
              <a:rPr lang="ru-RU" dirty="0" err="1" smtClean="0"/>
              <a:t>психолого-медико-педагогической</a:t>
            </a:r>
            <a:r>
              <a:rPr lang="ru-RU" dirty="0" smtClean="0"/>
              <a:t> комиссии (при их наличии) могут быть оставлены на повторное обучение или получить основное общее образование в форме семейного образования с последующим прохождением государственной итоговой аттестации в порядке и сроки, установленные законодательством Российской Федерации</a:t>
            </a:r>
            <a:endParaRPr lang="ru-RU" dirty="0"/>
          </a:p>
        </p:txBody>
      </p:sp>
    </p:spTree>
    <p:extLst>
      <p:ext uri="{BB962C8B-B14F-4D97-AF65-F5344CB8AC3E}">
        <p14:creationId xmlns:p14="http://schemas.microsoft.com/office/powerpoint/2010/main" val="844102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36912"/>
            <a:ext cx="8712968" cy="3693319"/>
          </a:xfrm>
          <a:prstGeom prst="rect">
            <a:avLst/>
          </a:prstGeom>
        </p:spPr>
        <p:txBody>
          <a:bodyPr wrap="square">
            <a:spAutoFit/>
          </a:bodyPr>
          <a:lstStyle/>
          <a:p>
            <a:pPr algn="just"/>
            <a:r>
              <a:rPr lang="ru-RU" b="1" dirty="0" smtClean="0">
                <a:solidFill>
                  <a:srgbClr val="FF0000"/>
                </a:solidFill>
              </a:rPr>
              <a:t>П.38. </a:t>
            </a:r>
          </a:p>
          <a:p>
            <a:pPr algn="just"/>
            <a:r>
              <a:rPr lang="ru-RU" dirty="0" smtClean="0"/>
              <a:t>При организации образовательной деятельности по адаптированной общеобразовательной программе создаются условия для лечебно-восстановительной работы, организации образовательной деятельности и коррекционных занятий с учетом особенностей обучающихся из расчета по одной штатной единице:</a:t>
            </a:r>
          </a:p>
          <a:p>
            <a:pPr algn="just"/>
            <a:r>
              <a:rPr lang="ru-RU" dirty="0" smtClean="0"/>
              <a:t>учителя-дефектолога (сурдопедагога, тифлопедагога) на каждых 6 - 12 обучающихся с ограниченными возможностями здоровья;</a:t>
            </a:r>
          </a:p>
          <a:p>
            <a:pPr algn="just"/>
            <a:r>
              <a:rPr lang="ru-RU" dirty="0" smtClean="0"/>
              <a:t>учителя-логопеда на каждых 6 - 12 обучающихся с ограниченными возможностями здоровья;</a:t>
            </a:r>
          </a:p>
          <a:p>
            <a:pPr algn="just"/>
            <a:r>
              <a:rPr lang="ru-RU" dirty="0" smtClean="0"/>
              <a:t>педагога-психолога на каждых 20 обучающихся с ограниченными возможностями здоровья;</a:t>
            </a:r>
          </a:p>
          <a:p>
            <a:pPr algn="just"/>
            <a:r>
              <a:rPr lang="ru-RU" dirty="0" err="1" smtClean="0"/>
              <a:t>тьютора</a:t>
            </a:r>
            <a:r>
              <a:rPr lang="ru-RU" dirty="0" smtClean="0"/>
              <a:t>, ассистента (помощника) на каждых 1 - 6 обучающихся с ограниченными возможностями здоровья.</a:t>
            </a:r>
            <a:endParaRPr lang="ru-RU" dirty="0"/>
          </a:p>
        </p:txBody>
      </p:sp>
      <p:sp>
        <p:nvSpPr>
          <p:cNvPr id="43009" name="Rectangle 1"/>
          <p:cNvSpPr>
            <a:spLocks noChangeArrowheads="1"/>
          </p:cNvSpPr>
          <p:nvPr/>
        </p:nvSpPr>
        <p:spPr bwMode="auto">
          <a:xfrm>
            <a:off x="323528" y="260648"/>
            <a:ext cx="864096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III. Особенности организации образовательной деятельности</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для лиц с ограниченными возможностями здоровья</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Прямоугольник 3"/>
          <p:cNvSpPr/>
          <p:nvPr/>
        </p:nvSpPr>
        <p:spPr>
          <a:xfrm>
            <a:off x="251520" y="980728"/>
            <a:ext cx="8640960" cy="1477328"/>
          </a:xfrm>
          <a:prstGeom prst="rect">
            <a:avLst/>
          </a:prstGeom>
        </p:spPr>
        <p:txBody>
          <a:bodyPr wrap="square">
            <a:spAutoFit/>
          </a:bodyPr>
          <a:lstStyle/>
          <a:p>
            <a:pPr algn="just"/>
            <a:r>
              <a:rPr lang="ru-RU" b="1" dirty="0" smtClean="0">
                <a:solidFill>
                  <a:srgbClr val="FF0000"/>
                </a:solidFill>
              </a:rPr>
              <a:t>П.27</a:t>
            </a:r>
          </a:p>
          <a:p>
            <a:pPr algn="just"/>
            <a:r>
              <a:rPr lang="ru-RU" dirty="0" smtClean="0"/>
              <a:t>Содержание общего образования и условия организации обучения обучающихся с ограниченными возможностями здоровья определяются адаптированной общеобразовательной программой, а для инвалидов также в соответствии с индивидуальной программой реабилитации инвалида. </a:t>
            </a:r>
            <a:endParaRPr lang="ru-RU" dirty="0"/>
          </a:p>
        </p:txBody>
      </p:sp>
    </p:spTree>
    <p:extLst>
      <p:ext uri="{BB962C8B-B14F-4D97-AF65-F5344CB8AC3E}">
        <p14:creationId xmlns:p14="http://schemas.microsoft.com/office/powerpoint/2010/main" val="3796465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04664"/>
            <a:ext cx="8280920" cy="923330"/>
          </a:xfrm>
          <a:prstGeom prst="rect">
            <a:avLst/>
          </a:prstGeom>
        </p:spPr>
        <p:txBody>
          <a:bodyPr wrap="square">
            <a:spAutoFit/>
          </a:bodyPr>
          <a:lstStyle/>
          <a:p>
            <a:r>
              <a:rPr lang="ru-RU" b="1" dirty="0" smtClean="0">
                <a:solidFill>
                  <a:srgbClr val="002060"/>
                </a:solidFill>
                <a:latin typeface="Times New Roman" pitchFamily="18" charset="0"/>
                <a:cs typeface="Times New Roman" pitchFamily="18" charset="0"/>
              </a:rPr>
              <a:t>Приказ </a:t>
            </a:r>
            <a:r>
              <a:rPr lang="ru-RU" b="1" dirty="0" err="1" smtClean="0">
                <a:solidFill>
                  <a:srgbClr val="002060"/>
                </a:solidFill>
                <a:latin typeface="Times New Roman" pitchFamily="18" charset="0"/>
                <a:cs typeface="Times New Roman" pitchFamily="18" charset="0"/>
              </a:rPr>
              <a:t>Минобрнауки</a:t>
            </a:r>
            <a:r>
              <a:rPr lang="ru-RU" b="1" dirty="0" smtClean="0">
                <a:solidFill>
                  <a:srgbClr val="002060"/>
                </a:solidFill>
                <a:latin typeface="Times New Roman" pitchFamily="18" charset="0"/>
                <a:cs typeface="Times New Roman" pitchFamily="18" charset="0"/>
              </a:rPr>
              <a:t> России N 882, </a:t>
            </a:r>
            <a:r>
              <a:rPr lang="ru-RU" b="1" dirty="0" err="1" smtClean="0">
                <a:solidFill>
                  <a:srgbClr val="002060"/>
                </a:solidFill>
                <a:latin typeface="Times New Roman" pitchFamily="18" charset="0"/>
                <a:cs typeface="Times New Roman" pitchFamily="18" charset="0"/>
              </a:rPr>
              <a:t>Минпросвещения</a:t>
            </a:r>
            <a:r>
              <a:rPr lang="ru-RU" b="1" dirty="0" smtClean="0">
                <a:solidFill>
                  <a:srgbClr val="002060"/>
                </a:solidFill>
                <a:latin typeface="Times New Roman" pitchFamily="18" charset="0"/>
                <a:cs typeface="Times New Roman" pitchFamily="18" charset="0"/>
              </a:rPr>
              <a:t> России N 391 от 05.08.2020 «Об организации и осуществлении образовательной деятельности при сетевой форме реализации образовательных программ» </a:t>
            </a:r>
            <a:r>
              <a:rPr lang="ru-RU" b="1" dirty="0" smtClean="0">
                <a:solidFill>
                  <a:srgbClr val="C00000"/>
                </a:solidFill>
                <a:latin typeface="Times New Roman" panose="02020603050405020304" pitchFamily="18" charset="0"/>
                <a:cs typeface="Times New Roman" panose="02020603050405020304" pitchFamily="18" charset="0"/>
              </a:rPr>
              <a:t>(с 22.09.2020)</a:t>
            </a:r>
          </a:p>
        </p:txBody>
      </p:sp>
      <p:sp>
        <p:nvSpPr>
          <p:cNvPr id="3" name="Прямоугольник 2"/>
          <p:cNvSpPr/>
          <p:nvPr/>
        </p:nvSpPr>
        <p:spPr>
          <a:xfrm>
            <a:off x="539552" y="1484784"/>
            <a:ext cx="8208912" cy="2585323"/>
          </a:xfrm>
          <a:prstGeom prst="rect">
            <a:avLst/>
          </a:prstGeom>
        </p:spPr>
        <p:txBody>
          <a:bodyPr wrap="square">
            <a:spAutoFit/>
          </a:bodyPr>
          <a:lstStyle/>
          <a:p>
            <a:r>
              <a:rPr lang="ru-RU" b="1" dirty="0" smtClean="0">
                <a:solidFill>
                  <a:srgbClr val="FF0000"/>
                </a:solidFill>
              </a:rPr>
              <a:t>П.2. </a:t>
            </a:r>
          </a:p>
          <a:p>
            <a:pPr algn="just"/>
            <a:r>
              <a:rPr lang="ru-RU" dirty="0" smtClean="0"/>
              <a:t>Сетевая форма обеспечивает возможность освоения обучающимися образовательной программы и (или) отдельных учебных предметов, курсов, дисциплин (модулей), практики, иных компонентов, предусмотренных образовательными программами (в том числе различных вида, уровня и (или) направленности), с использованием ресурсов нескольких организаций, осуществляющих образовательную деятельность, включая иностранные, а также, при необходимости, с использованием ресурсов иных организаций</a:t>
            </a:r>
          </a:p>
          <a:p>
            <a:pPr algn="just"/>
            <a:endParaRPr lang="ru-RU" dirty="0"/>
          </a:p>
        </p:txBody>
      </p:sp>
      <p:sp>
        <p:nvSpPr>
          <p:cNvPr id="4" name="Прямоугольник 3"/>
          <p:cNvSpPr/>
          <p:nvPr/>
        </p:nvSpPr>
        <p:spPr>
          <a:xfrm>
            <a:off x="611560" y="3789040"/>
            <a:ext cx="8208912" cy="1754326"/>
          </a:xfrm>
          <a:prstGeom prst="rect">
            <a:avLst/>
          </a:prstGeom>
        </p:spPr>
        <p:txBody>
          <a:bodyPr wrap="square">
            <a:spAutoFit/>
          </a:bodyPr>
          <a:lstStyle/>
          <a:p>
            <a:r>
              <a:rPr lang="ru-RU" b="1" dirty="0" smtClean="0">
                <a:solidFill>
                  <a:srgbClr val="FF0000"/>
                </a:solidFill>
              </a:rPr>
              <a:t>П. 3. </a:t>
            </a:r>
          </a:p>
          <a:p>
            <a:pPr algn="just"/>
            <a:r>
              <a:rPr lang="ru-RU" dirty="0" smtClean="0"/>
              <a:t>Образовательная деятельность по образовательной программе, реализуемой с использованием сетевой формы (далее - сетевая образовательная программа), осуществляется посредством взаимодействия между организациями в соответствии с договором о сетевой форме реализации образовательной программы</a:t>
            </a:r>
            <a:endParaRPr lang="ru-RU" dirty="0"/>
          </a:p>
        </p:txBody>
      </p:sp>
      <p:sp>
        <p:nvSpPr>
          <p:cNvPr id="5" name="TextBox 4"/>
          <p:cNvSpPr txBox="1"/>
          <p:nvPr/>
        </p:nvSpPr>
        <p:spPr>
          <a:xfrm>
            <a:off x="683568" y="5949280"/>
            <a:ext cx="8280920" cy="369332"/>
          </a:xfrm>
          <a:prstGeom prst="rect">
            <a:avLst/>
          </a:prstGeom>
          <a:noFill/>
        </p:spPr>
        <p:txBody>
          <a:bodyPr wrap="square" rtlCol="0">
            <a:spAutoFit/>
          </a:bodyPr>
          <a:lstStyle/>
          <a:p>
            <a:pPr algn="ctr"/>
            <a:r>
              <a:rPr lang="ru-RU" b="1" dirty="0" smtClean="0">
                <a:solidFill>
                  <a:srgbClr val="FF0000"/>
                </a:solidFill>
              </a:rPr>
              <a:t>Форма договора устанавливается данным приказом (приложение № 2)</a:t>
            </a:r>
            <a:endParaRPr lang="ru-RU" b="1" dirty="0">
              <a:solidFill>
                <a:srgbClr val="FF0000"/>
              </a:solidFill>
            </a:endParaRPr>
          </a:p>
        </p:txBody>
      </p:sp>
    </p:spTree>
    <p:extLst>
      <p:ext uri="{BB962C8B-B14F-4D97-AF65-F5344CB8AC3E}">
        <p14:creationId xmlns:p14="http://schemas.microsoft.com/office/powerpoint/2010/main" val="4084438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88640"/>
            <a:ext cx="8568952" cy="1754326"/>
          </a:xfrm>
          <a:prstGeom prst="rect">
            <a:avLst/>
          </a:prstGeom>
        </p:spPr>
        <p:txBody>
          <a:bodyPr wrap="square">
            <a:spAutoFit/>
          </a:bodyPr>
          <a:lstStyle/>
          <a:p>
            <a:pPr algn="ctr"/>
            <a:r>
              <a:rPr lang="ru-RU" dirty="0" smtClean="0"/>
              <a:t> </a:t>
            </a:r>
            <a:r>
              <a:rPr lang="ru-RU" b="1" dirty="0" smtClean="0">
                <a:solidFill>
                  <a:srgbClr val="002060"/>
                </a:solidFill>
                <a:latin typeface="Times New Roman" panose="02020603050405020304" pitchFamily="18" charset="0"/>
                <a:cs typeface="Times New Roman" panose="02020603050405020304" pitchFamily="18" charset="0"/>
              </a:rPr>
              <a:t>Приказ </a:t>
            </a:r>
            <a:r>
              <a:rPr lang="ru-RU" b="1" dirty="0" err="1" smtClean="0">
                <a:solidFill>
                  <a:srgbClr val="002060"/>
                </a:solidFill>
                <a:latin typeface="Times New Roman" panose="02020603050405020304" pitchFamily="18" charset="0"/>
                <a:cs typeface="Times New Roman" panose="02020603050405020304" pitchFamily="18" charset="0"/>
              </a:rPr>
              <a:t>Минобрнауки</a:t>
            </a:r>
            <a:r>
              <a:rPr lang="ru-RU" b="1" dirty="0" smtClean="0">
                <a:solidFill>
                  <a:srgbClr val="002060"/>
                </a:solidFill>
                <a:latin typeface="Times New Roman" panose="02020603050405020304" pitchFamily="18" charset="0"/>
                <a:cs typeface="Times New Roman" panose="02020603050405020304" pitchFamily="18" charset="0"/>
              </a:rPr>
              <a:t> России N 845, </a:t>
            </a:r>
            <a:r>
              <a:rPr lang="ru-RU" b="1" dirty="0" err="1" smtClean="0">
                <a:solidFill>
                  <a:srgbClr val="002060"/>
                </a:solidFill>
                <a:latin typeface="Times New Roman" panose="02020603050405020304" pitchFamily="18" charset="0"/>
                <a:cs typeface="Times New Roman" panose="02020603050405020304" pitchFamily="18" charset="0"/>
              </a:rPr>
              <a:t>Минпросвещения</a:t>
            </a:r>
            <a:r>
              <a:rPr lang="ru-RU" b="1" dirty="0" smtClean="0">
                <a:solidFill>
                  <a:srgbClr val="002060"/>
                </a:solidFill>
                <a:latin typeface="Times New Roman" panose="02020603050405020304" pitchFamily="18" charset="0"/>
                <a:cs typeface="Times New Roman" panose="02020603050405020304" pitchFamily="18" charset="0"/>
              </a:rPr>
              <a:t> России N 369 от 30.07.2020 «Об утверждении Порядка зачета организацией, осуществляющей образовательную деятельность, результатов освоения обучающимися учебных предметов, курсов, дисциплин (модулей), практики, дополнительных образовательных программ в других организациях, осуществляющих образовательную деятельность» </a:t>
            </a:r>
            <a:r>
              <a:rPr lang="ru-RU" b="1" dirty="0" smtClean="0">
                <a:solidFill>
                  <a:srgbClr val="C00000"/>
                </a:solidFill>
                <a:latin typeface="Times New Roman" panose="02020603050405020304" pitchFamily="18" charset="0"/>
                <a:cs typeface="Times New Roman" panose="02020603050405020304" pitchFamily="18" charset="0"/>
              </a:rPr>
              <a:t>(с 08.09.2020)</a:t>
            </a:r>
          </a:p>
        </p:txBody>
      </p:sp>
      <p:sp>
        <p:nvSpPr>
          <p:cNvPr id="3" name="Прямоугольник 2"/>
          <p:cNvSpPr/>
          <p:nvPr/>
        </p:nvSpPr>
        <p:spPr>
          <a:xfrm>
            <a:off x="251520" y="1916832"/>
            <a:ext cx="8640960" cy="2308324"/>
          </a:xfrm>
          <a:prstGeom prst="rect">
            <a:avLst/>
          </a:prstGeom>
        </p:spPr>
        <p:txBody>
          <a:bodyPr wrap="square">
            <a:spAutoFit/>
          </a:bodyPr>
          <a:lstStyle/>
          <a:p>
            <a:pPr algn="just" fontAlgn="base"/>
            <a:r>
              <a:rPr lang="ru-RU" dirty="0" smtClean="0"/>
              <a:t>Зачет осуществляется по заявлению обучающегося или родителей (законных представителей) несовершеннолетнего обучающегося, на основании документов, подтверждающих результаты пройденного обучения:</a:t>
            </a:r>
          </a:p>
          <a:p>
            <a:pPr algn="just" fontAlgn="base"/>
            <a:r>
              <a:rPr lang="ru-RU" b="1" dirty="0" smtClean="0"/>
              <a:t>а)документа об образовании и (или) о квалификации</a:t>
            </a:r>
            <a:r>
              <a:rPr lang="ru-RU" dirty="0" smtClean="0"/>
              <a:t>, в том числе об образовании и (или) о квалификации, полученных в иностранном государстве;</a:t>
            </a:r>
          </a:p>
          <a:p>
            <a:pPr algn="just" fontAlgn="base"/>
            <a:r>
              <a:rPr lang="ru-RU" b="1" dirty="0" smtClean="0"/>
              <a:t>б)документа об обучении</a:t>
            </a:r>
            <a:r>
              <a:rPr lang="ru-RU" dirty="0" smtClean="0"/>
              <a:t>, в том числе справки об обучении или о периоде обучения, документа, выданного иностранными организациями (справки, академической справки и иного документа) </a:t>
            </a:r>
            <a:r>
              <a:rPr lang="ru-RU" b="1" dirty="0" smtClean="0">
                <a:solidFill>
                  <a:srgbClr val="C00000"/>
                </a:solidFill>
              </a:rPr>
              <a:t>(п. 2).</a:t>
            </a:r>
            <a:endParaRPr lang="ru-RU" b="1" dirty="0">
              <a:solidFill>
                <a:srgbClr val="C00000"/>
              </a:solidFill>
            </a:endParaRPr>
          </a:p>
        </p:txBody>
      </p:sp>
      <p:sp>
        <p:nvSpPr>
          <p:cNvPr id="4" name="Прямоугольник 3"/>
          <p:cNvSpPr/>
          <p:nvPr/>
        </p:nvSpPr>
        <p:spPr>
          <a:xfrm>
            <a:off x="323528" y="4149080"/>
            <a:ext cx="8640960" cy="1477328"/>
          </a:xfrm>
          <a:prstGeom prst="rect">
            <a:avLst/>
          </a:prstGeom>
        </p:spPr>
        <p:txBody>
          <a:bodyPr wrap="square">
            <a:spAutoFit/>
          </a:bodyPr>
          <a:lstStyle/>
          <a:p>
            <a:pPr algn="just"/>
            <a:r>
              <a:rPr lang="ru-RU" dirty="0" smtClean="0"/>
              <a:t>Форма и порядок подачи заявления, в том числе возможность его подачи в форме электронного документа с использованием информационно-телекоммуникационной сети "Интернет", устанавливается локальным нормативным актом организации </a:t>
            </a:r>
            <a:r>
              <a:rPr lang="ru-RU" b="1" dirty="0" smtClean="0">
                <a:solidFill>
                  <a:srgbClr val="C00000"/>
                </a:solidFill>
              </a:rPr>
              <a:t>(п.2).</a:t>
            </a:r>
          </a:p>
          <a:p>
            <a:pPr algn="just"/>
            <a:endParaRPr lang="ru-RU" dirty="0" smtClean="0"/>
          </a:p>
          <a:p>
            <a:pPr algn="just"/>
            <a:endParaRPr lang="ru-RU" dirty="0"/>
          </a:p>
        </p:txBody>
      </p:sp>
      <p:sp>
        <p:nvSpPr>
          <p:cNvPr id="5" name="Прямоугольник 4"/>
          <p:cNvSpPr/>
          <p:nvPr/>
        </p:nvSpPr>
        <p:spPr>
          <a:xfrm>
            <a:off x="251520" y="5103674"/>
            <a:ext cx="8640960" cy="1754326"/>
          </a:xfrm>
          <a:prstGeom prst="rect">
            <a:avLst/>
          </a:prstGeom>
        </p:spPr>
        <p:txBody>
          <a:bodyPr wrap="square">
            <a:spAutoFit/>
          </a:bodyPr>
          <a:lstStyle/>
          <a:p>
            <a:pPr algn="just" fontAlgn="base"/>
            <a:r>
              <a:rPr lang="ru-RU" dirty="0" smtClean="0"/>
              <a:t>Порядок зачета результатов пройденного обучения, подтверждаемых документами об образовании и (или) о квалификации, полученными в иностранном государстве, а также подтверждаемых документами об обучении, выданными иностранными организациями, устанавливаются локальным нормативным актом организации </a:t>
            </a:r>
            <a:r>
              <a:rPr lang="ru-RU" b="1" dirty="0" smtClean="0">
                <a:solidFill>
                  <a:srgbClr val="C00000"/>
                </a:solidFill>
              </a:rPr>
              <a:t>(п.3).</a:t>
            </a:r>
          </a:p>
          <a:p>
            <a:pPr algn="just"/>
            <a:r>
              <a:rPr lang="ru-RU" dirty="0" smtClean="0"/>
              <a:t/>
            </a:r>
            <a:br>
              <a:rPr lang="ru-RU" dirty="0" smtClean="0"/>
            </a:br>
            <a:endParaRPr lang="ru-RU" dirty="0"/>
          </a:p>
        </p:txBody>
      </p:sp>
      <p:sp>
        <p:nvSpPr>
          <p:cNvPr id="6" name="Прямоугольник 5"/>
          <p:cNvSpPr/>
          <p:nvPr/>
        </p:nvSpPr>
        <p:spPr>
          <a:xfrm>
            <a:off x="179512" y="6309320"/>
            <a:ext cx="8856984" cy="369332"/>
          </a:xfrm>
          <a:prstGeom prst="rect">
            <a:avLst/>
          </a:prstGeom>
        </p:spPr>
        <p:txBody>
          <a:bodyPr wrap="square">
            <a:spAutoFit/>
          </a:bodyPr>
          <a:lstStyle/>
          <a:p>
            <a:r>
              <a:rPr lang="ru-RU" b="1" dirty="0" smtClean="0">
                <a:solidFill>
                  <a:srgbClr val="C00000"/>
                </a:solidFill>
              </a:rPr>
              <a:t>Зачету не подлежат результаты итоговой (государственной итоговой) аттестации (п.5).</a:t>
            </a:r>
            <a:endParaRPr lang="ru-RU" b="1" dirty="0">
              <a:solidFill>
                <a:srgbClr val="C00000"/>
              </a:solidFill>
            </a:endParaRPr>
          </a:p>
        </p:txBody>
      </p:sp>
    </p:spTree>
    <p:extLst>
      <p:ext uri="{BB962C8B-B14F-4D97-AF65-F5344CB8AC3E}">
        <p14:creationId xmlns:p14="http://schemas.microsoft.com/office/powerpoint/2010/main" val="3339110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692696"/>
            <a:ext cx="8712968" cy="2339102"/>
          </a:xfrm>
          <a:prstGeom prst="rect">
            <a:avLst/>
          </a:prstGeom>
        </p:spPr>
        <p:txBody>
          <a:bodyPr wrap="square">
            <a:spAutoFit/>
          </a:bodyPr>
          <a:lstStyle/>
          <a:p>
            <a:pPr algn="ctr"/>
            <a:r>
              <a:rPr lang="ru-RU" sz="1600" dirty="0" smtClean="0"/>
              <a:t>Зачет осуществляется посредством сопоставления планируемых результатов по соответствующей части (учебному предмету, курсу, дисциплине (модулю), практике) образовательной программы, которую осваивает обучающийся и результатов пройденного обучения, определенных освоенной ранее обучающимся образовательной программой (ее частью) </a:t>
            </a:r>
            <a:r>
              <a:rPr lang="ru-RU" sz="1600" b="1" dirty="0" smtClean="0">
                <a:solidFill>
                  <a:srgbClr val="C00000"/>
                </a:solidFill>
              </a:rPr>
              <a:t>(п.4).</a:t>
            </a:r>
          </a:p>
          <a:p>
            <a:pPr algn="ctr"/>
            <a:r>
              <a:rPr lang="ru-RU" sz="1600" dirty="0" smtClean="0"/>
              <a:t>С целью установления соответствия организация может проводить оценивание фактического достижения обучающимся планируемых результатов части осваиваемой образовательной программ. Процедура оценивания и формы его проведения, определяются локальным нормативным актом организации </a:t>
            </a:r>
            <a:r>
              <a:rPr lang="ru-RU" sz="1600" b="1" dirty="0" smtClean="0">
                <a:solidFill>
                  <a:srgbClr val="C00000"/>
                </a:solidFill>
              </a:rPr>
              <a:t>(п.6).</a:t>
            </a:r>
          </a:p>
          <a:p>
            <a:pPr algn="ctr"/>
            <a:endParaRPr lang="ru-RU" dirty="0"/>
          </a:p>
        </p:txBody>
      </p:sp>
      <p:sp>
        <p:nvSpPr>
          <p:cNvPr id="3" name="Прямоугольник 2"/>
          <p:cNvSpPr/>
          <p:nvPr/>
        </p:nvSpPr>
        <p:spPr>
          <a:xfrm>
            <a:off x="179512" y="2780928"/>
            <a:ext cx="3384376" cy="792088"/>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Если соответствие установлено- </a:t>
            </a:r>
            <a:r>
              <a:rPr lang="ru-RU" b="1" dirty="0" smtClean="0">
                <a:solidFill>
                  <a:srgbClr val="C00000"/>
                </a:solidFill>
              </a:rPr>
              <a:t>производится  зачет</a:t>
            </a:r>
            <a:endParaRPr lang="ru-RU" b="1" dirty="0">
              <a:solidFill>
                <a:srgbClr val="C00000"/>
              </a:solidFill>
            </a:endParaRPr>
          </a:p>
        </p:txBody>
      </p:sp>
      <p:sp>
        <p:nvSpPr>
          <p:cNvPr id="4" name="Прямоугольник 3"/>
          <p:cNvSpPr/>
          <p:nvPr/>
        </p:nvSpPr>
        <p:spPr>
          <a:xfrm>
            <a:off x="5220072" y="2780928"/>
            <a:ext cx="3384376" cy="72008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Если соответствие не установлено- </a:t>
            </a:r>
            <a:r>
              <a:rPr lang="ru-RU" b="1" dirty="0" smtClean="0">
                <a:solidFill>
                  <a:srgbClr val="C00000"/>
                </a:solidFill>
              </a:rPr>
              <a:t>отказ в зачете </a:t>
            </a:r>
            <a:endParaRPr lang="ru-RU" b="1" dirty="0">
              <a:solidFill>
                <a:srgbClr val="C00000"/>
              </a:solidFill>
            </a:endParaRPr>
          </a:p>
        </p:txBody>
      </p:sp>
      <p:sp>
        <p:nvSpPr>
          <p:cNvPr id="5" name="Прямоугольник 4"/>
          <p:cNvSpPr/>
          <p:nvPr/>
        </p:nvSpPr>
        <p:spPr>
          <a:xfrm>
            <a:off x="5004048" y="4549676"/>
            <a:ext cx="3168352" cy="369332"/>
          </a:xfrm>
          <a:prstGeom prst="rect">
            <a:avLst/>
          </a:prstGeom>
        </p:spPr>
        <p:txBody>
          <a:bodyPr wrap="square">
            <a:spAutoFit/>
          </a:bodyPr>
          <a:lstStyle/>
          <a:p>
            <a:r>
              <a:rPr lang="ru-RU" dirty="0" smtClean="0"/>
              <a:t>.</a:t>
            </a:r>
            <a:endParaRPr lang="ru-RU" dirty="0"/>
          </a:p>
        </p:txBody>
      </p:sp>
      <p:sp>
        <p:nvSpPr>
          <p:cNvPr id="6" name="Прямоугольник 5"/>
          <p:cNvSpPr/>
          <p:nvPr/>
        </p:nvSpPr>
        <p:spPr>
          <a:xfrm>
            <a:off x="395536" y="3861048"/>
            <a:ext cx="2448272" cy="288032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Зачтенные результаты пройденного обучения учитываются в качестве результатов промежуточной аттестации по соответствующей части осваиваемой образовательной программы </a:t>
            </a:r>
            <a:r>
              <a:rPr lang="ru-RU" b="1" dirty="0" smtClean="0">
                <a:solidFill>
                  <a:srgbClr val="C00000"/>
                </a:solidFill>
              </a:rPr>
              <a:t>(п.7)</a:t>
            </a:r>
            <a:endParaRPr lang="ru-RU" b="1" dirty="0">
              <a:solidFill>
                <a:srgbClr val="C00000"/>
              </a:solidFill>
            </a:endParaRPr>
          </a:p>
        </p:txBody>
      </p:sp>
      <p:sp>
        <p:nvSpPr>
          <p:cNvPr id="7" name="Стрелка вниз 6"/>
          <p:cNvSpPr/>
          <p:nvPr/>
        </p:nvSpPr>
        <p:spPr>
          <a:xfrm>
            <a:off x="1331640" y="3573016"/>
            <a:ext cx="648072"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3419872" y="5561856"/>
            <a:ext cx="5472608" cy="117951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Обучающийся, которому произведен зачет, переводится на обучение по индивидуальному учебному плану, в том числе на ускоренное обучение, в порядке, установленном локальными нормативными актами организации </a:t>
            </a:r>
            <a:r>
              <a:rPr lang="ru-RU" sz="1600" b="1" dirty="0" smtClean="0">
                <a:solidFill>
                  <a:srgbClr val="C00000"/>
                </a:solidFill>
              </a:rPr>
              <a:t>(п.8) </a:t>
            </a:r>
            <a:endParaRPr lang="ru-RU" sz="1600" b="1" dirty="0">
              <a:solidFill>
                <a:srgbClr val="C00000"/>
              </a:solidFill>
            </a:endParaRPr>
          </a:p>
        </p:txBody>
      </p:sp>
      <p:sp>
        <p:nvSpPr>
          <p:cNvPr id="9" name="Стрелка вправо 8"/>
          <p:cNvSpPr/>
          <p:nvPr/>
        </p:nvSpPr>
        <p:spPr>
          <a:xfrm>
            <a:off x="2987824" y="5805264"/>
            <a:ext cx="360040"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323528" y="0"/>
            <a:ext cx="8568952" cy="800219"/>
          </a:xfrm>
          <a:prstGeom prst="rect">
            <a:avLst/>
          </a:prstGeom>
        </p:spPr>
        <p:txBody>
          <a:bodyPr wrap="square">
            <a:spAutoFit/>
          </a:bodyPr>
          <a:lstStyle/>
          <a:p>
            <a:pPr algn="ctr"/>
            <a:r>
              <a:rPr lang="ru-RU" sz="2800" dirty="0" smtClean="0">
                <a:solidFill>
                  <a:srgbClr val="C00000"/>
                </a:solidFill>
              </a:rPr>
              <a:t>! </a:t>
            </a:r>
            <a:r>
              <a:rPr lang="ru-RU" b="1" dirty="0" smtClean="0">
                <a:solidFill>
                  <a:srgbClr val="C00000"/>
                </a:solidFill>
              </a:rPr>
              <a:t>Не допускается взимание платы с обучающихся за установление </a:t>
            </a:r>
          </a:p>
          <a:p>
            <a:pPr algn="ctr"/>
            <a:r>
              <a:rPr lang="ru-RU" b="1" dirty="0" smtClean="0">
                <a:solidFill>
                  <a:srgbClr val="C00000"/>
                </a:solidFill>
              </a:rPr>
              <a:t>соответствия и зачет (п. 10)</a:t>
            </a:r>
            <a:endParaRPr lang="ru-RU" b="1" dirty="0">
              <a:solidFill>
                <a:srgbClr val="C00000"/>
              </a:solidFill>
            </a:endParaRPr>
          </a:p>
        </p:txBody>
      </p:sp>
      <p:sp>
        <p:nvSpPr>
          <p:cNvPr id="11" name="Прямоугольник 10"/>
          <p:cNvSpPr/>
          <p:nvPr/>
        </p:nvSpPr>
        <p:spPr>
          <a:xfrm>
            <a:off x="4716016" y="3789040"/>
            <a:ext cx="4248472" cy="158417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Решение об отказе в письменной форме или в форме электронного документа с обоснованием причин отказа в течение трех рабочих дней направляется обучающемуся или родителю (законному представителю) несовершеннолетнего обучающегося</a:t>
            </a:r>
            <a:r>
              <a:rPr lang="ru-RU" sz="1600" dirty="0" smtClean="0">
                <a:solidFill>
                  <a:srgbClr val="C00000"/>
                </a:solidFill>
              </a:rPr>
              <a:t>.</a:t>
            </a:r>
            <a:r>
              <a:rPr lang="ru-RU" sz="1600" b="1" dirty="0" smtClean="0">
                <a:solidFill>
                  <a:srgbClr val="C00000"/>
                </a:solidFill>
              </a:rPr>
              <a:t>(п. 9)</a:t>
            </a:r>
            <a:endParaRPr lang="ru-RU" sz="1600" b="1" dirty="0">
              <a:solidFill>
                <a:srgbClr val="C00000"/>
              </a:solidFill>
            </a:endParaRPr>
          </a:p>
        </p:txBody>
      </p:sp>
      <p:sp>
        <p:nvSpPr>
          <p:cNvPr id="12" name="Стрелка вниз 11"/>
          <p:cNvSpPr/>
          <p:nvPr/>
        </p:nvSpPr>
        <p:spPr>
          <a:xfrm>
            <a:off x="6660232" y="3501008"/>
            <a:ext cx="648072"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46283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95536" y="188640"/>
            <a:ext cx="8229600" cy="1143000"/>
          </a:xfrm>
        </p:spPr>
        <p:txBody>
          <a:bodyPr>
            <a:normAutofit fontScale="90000"/>
          </a:bodyPr>
          <a:lstStyle/>
          <a:p>
            <a:r>
              <a:rPr lang="ru-RU" dirty="0" smtClean="0">
                <a:solidFill>
                  <a:srgbClr val="FF0000"/>
                </a:solidFill>
              </a:rPr>
              <a:t>Как обеспечить выполнение ООП</a:t>
            </a:r>
            <a:br>
              <a:rPr lang="ru-RU" dirty="0" smtClean="0">
                <a:solidFill>
                  <a:srgbClr val="FF0000"/>
                </a:solidFill>
              </a:rPr>
            </a:br>
            <a:r>
              <a:rPr lang="ru-RU" dirty="0" smtClean="0">
                <a:solidFill>
                  <a:srgbClr val="FF0000"/>
                </a:solidFill>
              </a:rPr>
              <a:t>ФГОС</a:t>
            </a:r>
            <a:endParaRPr lang="ru-RU" dirty="0">
              <a:solidFill>
                <a:srgbClr val="FF0000"/>
              </a:solidFill>
            </a:endParaRPr>
          </a:p>
        </p:txBody>
      </p:sp>
      <p:sp>
        <p:nvSpPr>
          <p:cNvPr id="4" name="Прямоугольник 3"/>
          <p:cNvSpPr/>
          <p:nvPr/>
        </p:nvSpPr>
        <p:spPr>
          <a:xfrm>
            <a:off x="1979712" y="3068960"/>
            <a:ext cx="2088232" cy="1800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00000"/>
                </a:solidFill>
              </a:rPr>
              <a:t>КУГ</a:t>
            </a:r>
          </a:p>
          <a:p>
            <a:pPr algn="ctr"/>
            <a:r>
              <a:rPr lang="ru-RU" sz="1600" b="1" dirty="0" smtClean="0">
                <a:solidFill>
                  <a:schemeClr val="tx1"/>
                </a:solidFill>
              </a:rPr>
              <a:t>(уменьшаем количество учебных недель за учебный год)</a:t>
            </a:r>
            <a:r>
              <a:rPr lang="ru-RU" sz="1600" dirty="0" smtClean="0">
                <a:solidFill>
                  <a:schemeClr val="tx1"/>
                </a:solidFill>
              </a:rPr>
              <a:t> </a:t>
            </a:r>
            <a:endParaRPr lang="ru-RU" sz="1600" dirty="0">
              <a:solidFill>
                <a:schemeClr val="tx1"/>
              </a:solidFill>
            </a:endParaRPr>
          </a:p>
        </p:txBody>
      </p:sp>
      <p:sp>
        <p:nvSpPr>
          <p:cNvPr id="5" name="Прямоугольник 4"/>
          <p:cNvSpPr/>
          <p:nvPr/>
        </p:nvSpPr>
        <p:spPr>
          <a:xfrm>
            <a:off x="4355976" y="3068960"/>
            <a:ext cx="1872208" cy="1800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00000"/>
                </a:solidFill>
              </a:rPr>
              <a:t>УП</a:t>
            </a:r>
          </a:p>
          <a:p>
            <a:pPr algn="ctr"/>
            <a:r>
              <a:rPr lang="ru-RU" sz="1600" b="1" dirty="0" smtClean="0">
                <a:solidFill>
                  <a:schemeClr val="tx1"/>
                </a:solidFill>
              </a:rPr>
              <a:t>(уменьшаем количество учебных часов за учебный год)</a:t>
            </a:r>
            <a:r>
              <a:rPr lang="ru-RU" sz="1600" dirty="0" smtClean="0">
                <a:solidFill>
                  <a:schemeClr val="tx1"/>
                </a:solidFill>
              </a:rPr>
              <a:t> </a:t>
            </a:r>
            <a:endParaRPr lang="ru-RU" sz="1600" dirty="0">
              <a:solidFill>
                <a:schemeClr val="tx1"/>
              </a:solidFill>
            </a:endParaRPr>
          </a:p>
        </p:txBody>
      </p:sp>
      <p:sp>
        <p:nvSpPr>
          <p:cNvPr id="6" name="Прямоугольник 5"/>
          <p:cNvSpPr/>
          <p:nvPr/>
        </p:nvSpPr>
        <p:spPr>
          <a:xfrm>
            <a:off x="6588224" y="3068960"/>
            <a:ext cx="2448272" cy="19442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00000"/>
                </a:solidFill>
              </a:rPr>
              <a:t>Перспективный УП</a:t>
            </a:r>
          </a:p>
          <a:p>
            <a:pPr algn="ctr"/>
            <a:r>
              <a:rPr lang="ru-RU" sz="1600" b="1" dirty="0" smtClean="0">
                <a:solidFill>
                  <a:schemeClr val="tx1"/>
                </a:solidFill>
              </a:rPr>
              <a:t>(уменьшаем  общее количество учебных часов за уровень образования в пределах, установленных ФГОС)</a:t>
            </a:r>
            <a:r>
              <a:rPr lang="ru-RU" sz="1600" dirty="0" smtClean="0">
                <a:solidFill>
                  <a:schemeClr val="tx1"/>
                </a:solidFill>
              </a:rPr>
              <a:t> </a:t>
            </a:r>
            <a:endParaRPr lang="ru-RU" sz="1600" dirty="0">
              <a:solidFill>
                <a:schemeClr val="tx1"/>
              </a:solidFill>
            </a:endParaRPr>
          </a:p>
        </p:txBody>
      </p:sp>
      <p:sp>
        <p:nvSpPr>
          <p:cNvPr id="7" name="Прямоугольник 6"/>
          <p:cNvSpPr/>
          <p:nvPr/>
        </p:nvSpPr>
        <p:spPr>
          <a:xfrm>
            <a:off x="5220072" y="5589240"/>
            <a:ext cx="2808312" cy="115212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00000"/>
                </a:solidFill>
              </a:rPr>
              <a:t>РП</a:t>
            </a:r>
          </a:p>
          <a:p>
            <a:pPr algn="ctr"/>
            <a:r>
              <a:rPr lang="ru-RU" sz="1600" b="1" dirty="0" smtClean="0">
                <a:solidFill>
                  <a:schemeClr val="tx1"/>
                </a:solidFill>
              </a:rPr>
              <a:t>(уменьшаем количество учебных часов по темам и классам</a:t>
            </a:r>
            <a:endParaRPr lang="ru-RU" sz="1600" dirty="0">
              <a:solidFill>
                <a:schemeClr val="tx1"/>
              </a:solidFill>
            </a:endParaRPr>
          </a:p>
        </p:txBody>
      </p:sp>
      <p:sp>
        <p:nvSpPr>
          <p:cNvPr id="8" name="Прямоугольник 7"/>
          <p:cNvSpPr/>
          <p:nvPr/>
        </p:nvSpPr>
        <p:spPr>
          <a:xfrm>
            <a:off x="1547664" y="5445224"/>
            <a:ext cx="2880320" cy="126876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00000"/>
                </a:solidFill>
              </a:rPr>
              <a:t>КТП</a:t>
            </a:r>
          </a:p>
          <a:p>
            <a:pPr algn="ctr"/>
            <a:r>
              <a:rPr lang="ru-RU" sz="1600" b="1" dirty="0" smtClean="0">
                <a:solidFill>
                  <a:schemeClr val="tx1"/>
                </a:solidFill>
              </a:rPr>
              <a:t>(корректируем количество и тематику учебных часов в соответствии с РП)</a:t>
            </a:r>
            <a:r>
              <a:rPr lang="ru-RU" sz="1600" dirty="0" smtClean="0">
                <a:solidFill>
                  <a:schemeClr val="tx1"/>
                </a:solidFill>
              </a:rPr>
              <a:t> </a:t>
            </a:r>
            <a:endParaRPr lang="ru-RU" sz="1600" dirty="0">
              <a:solidFill>
                <a:schemeClr val="tx1"/>
              </a:solidFill>
            </a:endParaRPr>
          </a:p>
        </p:txBody>
      </p:sp>
      <p:sp>
        <p:nvSpPr>
          <p:cNvPr id="9" name="Стрелка вниз 8"/>
          <p:cNvSpPr/>
          <p:nvPr/>
        </p:nvSpPr>
        <p:spPr>
          <a:xfrm>
            <a:off x="7164288" y="5085184"/>
            <a:ext cx="720080" cy="43204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rot="5400000">
            <a:off x="4427984" y="5733256"/>
            <a:ext cx="720080" cy="576064"/>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2123728" y="1556792"/>
            <a:ext cx="5976664" cy="7200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00000"/>
                </a:solidFill>
              </a:rPr>
              <a:t>КУГ</a:t>
            </a:r>
          </a:p>
          <a:p>
            <a:pPr algn="ctr"/>
            <a:r>
              <a:rPr lang="ru-RU" sz="1600" b="1" dirty="0" smtClean="0">
                <a:solidFill>
                  <a:schemeClr val="tx1"/>
                </a:solidFill>
              </a:rPr>
              <a:t>(увеличиваем продолжительность учебного года)</a:t>
            </a:r>
            <a:r>
              <a:rPr lang="ru-RU" sz="1600" dirty="0" smtClean="0">
                <a:solidFill>
                  <a:schemeClr val="tx1"/>
                </a:solidFill>
              </a:rPr>
              <a:t> </a:t>
            </a:r>
            <a:endParaRPr lang="ru-RU" sz="1600" dirty="0">
              <a:solidFill>
                <a:schemeClr val="tx1"/>
              </a:solidFill>
            </a:endParaRPr>
          </a:p>
        </p:txBody>
      </p:sp>
      <p:sp>
        <p:nvSpPr>
          <p:cNvPr id="13" name="Стрелка вправо 12"/>
          <p:cNvSpPr/>
          <p:nvPr/>
        </p:nvSpPr>
        <p:spPr>
          <a:xfrm>
            <a:off x="179512" y="1484784"/>
            <a:ext cx="1584176" cy="7920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1 способ</a:t>
            </a:r>
            <a:endParaRPr lang="ru-RU" dirty="0"/>
          </a:p>
        </p:txBody>
      </p:sp>
      <p:sp>
        <p:nvSpPr>
          <p:cNvPr id="14" name="Стрелка вправо 13"/>
          <p:cNvSpPr/>
          <p:nvPr/>
        </p:nvSpPr>
        <p:spPr>
          <a:xfrm>
            <a:off x="251520" y="3429000"/>
            <a:ext cx="1440160" cy="7920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2 способ</a:t>
            </a:r>
            <a:endParaRPr lang="ru-RU" dirty="0"/>
          </a:p>
        </p:txBody>
      </p:sp>
    </p:spTree>
    <p:extLst>
      <p:ext uri="{BB962C8B-B14F-4D97-AF65-F5344CB8AC3E}">
        <p14:creationId xmlns:p14="http://schemas.microsoft.com/office/powerpoint/2010/main" val="39941768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539552" y="260648"/>
            <a:ext cx="82296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dirty="0" smtClean="0">
                <a:ln>
                  <a:noFill/>
                </a:ln>
                <a:solidFill>
                  <a:srgbClr val="FF0000"/>
                </a:solidFill>
                <a:effectLst/>
                <a:uLnTx/>
                <a:uFillTx/>
                <a:latin typeface="+mj-lt"/>
                <a:ea typeface="+mj-ea"/>
                <a:cs typeface="+mj-cs"/>
              </a:rPr>
              <a:t>Как обеспечить выполнение ООП</a:t>
            </a:r>
            <a:br>
              <a:rPr kumimoji="0" lang="ru-RU" sz="4400" b="0" i="0" u="none" strike="noStrike" kern="1200" cap="none" spc="0" normalizeH="0" baseline="0" noProof="0" dirty="0" smtClean="0">
                <a:ln>
                  <a:noFill/>
                </a:ln>
                <a:solidFill>
                  <a:srgbClr val="FF0000"/>
                </a:solidFill>
                <a:effectLst/>
                <a:uLnTx/>
                <a:uFillTx/>
                <a:latin typeface="+mj-lt"/>
                <a:ea typeface="+mj-ea"/>
                <a:cs typeface="+mj-cs"/>
              </a:rPr>
            </a:br>
            <a:r>
              <a:rPr kumimoji="0" lang="ru-RU" sz="4400" b="0" i="0" u="none" strike="noStrike" kern="1200" cap="none" spc="0" normalizeH="0" baseline="0" noProof="0" dirty="0" smtClean="0">
                <a:ln>
                  <a:noFill/>
                </a:ln>
                <a:solidFill>
                  <a:srgbClr val="FF0000"/>
                </a:solidFill>
                <a:effectLst/>
                <a:uLnTx/>
                <a:uFillTx/>
                <a:latin typeface="+mj-lt"/>
                <a:ea typeface="+mj-ea"/>
                <a:cs typeface="+mj-cs"/>
              </a:rPr>
              <a:t>ФК ГОС </a:t>
            </a:r>
            <a:r>
              <a:rPr lang="ru-RU" sz="4400" dirty="0" smtClean="0">
                <a:solidFill>
                  <a:srgbClr val="FF0000"/>
                </a:solidFill>
                <a:latin typeface="+mj-lt"/>
                <a:ea typeface="+mj-ea"/>
                <a:cs typeface="+mj-cs"/>
              </a:rPr>
              <a:t>(</a:t>
            </a:r>
            <a:r>
              <a:rPr kumimoji="0" lang="ru-RU" sz="4400" b="0" i="0" u="none" strike="noStrike" kern="1200" cap="none" spc="0" normalizeH="0" baseline="0" noProof="0" dirty="0" smtClean="0">
                <a:ln>
                  <a:noFill/>
                </a:ln>
                <a:solidFill>
                  <a:srgbClr val="FF0000"/>
                </a:solidFill>
                <a:effectLst/>
                <a:uLnTx/>
                <a:uFillTx/>
                <a:latin typeface="+mj-lt"/>
                <a:ea typeface="+mj-ea"/>
                <a:cs typeface="+mj-cs"/>
              </a:rPr>
              <a:t>11 классы) </a:t>
            </a:r>
            <a:endParaRPr kumimoji="0" lang="ru-RU" sz="4400" b="0" i="0" u="none" strike="noStrike" kern="1200" cap="none" spc="0" normalizeH="0" baseline="0" noProof="0" dirty="0">
              <a:ln>
                <a:noFill/>
              </a:ln>
              <a:solidFill>
                <a:srgbClr val="FF0000"/>
              </a:solidFill>
              <a:effectLst/>
              <a:uLnTx/>
              <a:uFillTx/>
              <a:latin typeface="+mj-lt"/>
              <a:ea typeface="+mj-ea"/>
              <a:cs typeface="+mj-cs"/>
            </a:endParaRPr>
          </a:p>
        </p:txBody>
      </p:sp>
      <p:sp>
        <p:nvSpPr>
          <p:cNvPr id="3" name="Прямоугольник 2"/>
          <p:cNvSpPr/>
          <p:nvPr/>
        </p:nvSpPr>
        <p:spPr>
          <a:xfrm>
            <a:off x="251520" y="1556792"/>
            <a:ext cx="3240360" cy="136815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rPr>
              <a:t>КУГ</a:t>
            </a:r>
          </a:p>
          <a:p>
            <a:pPr algn="ctr"/>
            <a:r>
              <a:rPr lang="ru-RU" sz="1600" b="1" dirty="0" smtClean="0">
                <a:solidFill>
                  <a:schemeClr val="tx1"/>
                </a:solidFill>
              </a:rPr>
              <a:t>(корректируем сроки/продолжительность  учебного года)</a:t>
            </a:r>
            <a:r>
              <a:rPr lang="ru-RU" sz="1600" dirty="0" smtClean="0">
                <a:solidFill>
                  <a:schemeClr val="tx1"/>
                </a:solidFill>
              </a:rPr>
              <a:t> </a:t>
            </a:r>
            <a:endParaRPr lang="ru-RU" sz="1600" dirty="0">
              <a:solidFill>
                <a:schemeClr val="tx1"/>
              </a:solidFill>
            </a:endParaRPr>
          </a:p>
        </p:txBody>
      </p:sp>
      <p:sp>
        <p:nvSpPr>
          <p:cNvPr id="4" name="Прямоугольник 3"/>
          <p:cNvSpPr/>
          <p:nvPr/>
        </p:nvSpPr>
        <p:spPr>
          <a:xfrm>
            <a:off x="5220072" y="4365104"/>
            <a:ext cx="3240360" cy="136815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rPr>
              <a:t>КТП</a:t>
            </a:r>
          </a:p>
          <a:p>
            <a:pPr algn="ctr"/>
            <a:r>
              <a:rPr lang="ru-RU" sz="1600" b="1" dirty="0" smtClean="0">
                <a:solidFill>
                  <a:schemeClr val="tx1"/>
                </a:solidFill>
              </a:rPr>
              <a:t>(корректируем сроки реализации конкретных тем)</a:t>
            </a:r>
            <a:r>
              <a:rPr lang="ru-RU" sz="1600" dirty="0" smtClean="0">
                <a:solidFill>
                  <a:schemeClr val="tx1"/>
                </a:solidFill>
              </a:rPr>
              <a:t> </a:t>
            </a:r>
            <a:endParaRPr lang="ru-RU" sz="1600" dirty="0">
              <a:solidFill>
                <a:schemeClr val="tx1"/>
              </a:solidFill>
            </a:endParaRPr>
          </a:p>
        </p:txBody>
      </p:sp>
      <p:sp>
        <p:nvSpPr>
          <p:cNvPr id="5" name="Стрелка вниз 4"/>
          <p:cNvSpPr/>
          <p:nvPr/>
        </p:nvSpPr>
        <p:spPr>
          <a:xfrm rot="16200000">
            <a:off x="3527884" y="1880828"/>
            <a:ext cx="1656184" cy="864096"/>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5220072" y="1556792"/>
            <a:ext cx="3384376" cy="136815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rPr>
              <a:t>Расписание уроков</a:t>
            </a:r>
          </a:p>
          <a:p>
            <a:pPr algn="ctr"/>
            <a:r>
              <a:rPr lang="ru-RU" sz="1600" b="1" dirty="0" smtClean="0">
                <a:solidFill>
                  <a:schemeClr val="tx1"/>
                </a:solidFill>
              </a:rPr>
              <a:t>(корректируем наполняемость учебного дня – до 7 учебных часов ежедневно)</a:t>
            </a:r>
            <a:r>
              <a:rPr lang="ru-RU" sz="1600" dirty="0" smtClean="0">
                <a:solidFill>
                  <a:schemeClr val="tx1"/>
                </a:solidFill>
              </a:rPr>
              <a:t> </a:t>
            </a:r>
            <a:endParaRPr lang="ru-RU" sz="1600" dirty="0">
              <a:solidFill>
                <a:schemeClr val="tx1"/>
              </a:solidFill>
            </a:endParaRPr>
          </a:p>
        </p:txBody>
      </p:sp>
      <p:sp>
        <p:nvSpPr>
          <p:cNvPr id="7" name="Стрелка вниз 6"/>
          <p:cNvSpPr/>
          <p:nvPr/>
        </p:nvSpPr>
        <p:spPr>
          <a:xfrm>
            <a:off x="5940152" y="3284984"/>
            <a:ext cx="1944216" cy="79208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TextBox 7"/>
          <p:cNvSpPr txBox="1"/>
          <p:nvPr/>
        </p:nvSpPr>
        <p:spPr>
          <a:xfrm>
            <a:off x="1907704" y="3212976"/>
            <a:ext cx="504056" cy="1107996"/>
          </a:xfrm>
          <a:prstGeom prst="rect">
            <a:avLst/>
          </a:prstGeom>
          <a:noFill/>
        </p:spPr>
        <p:txBody>
          <a:bodyPr wrap="square" rtlCol="0">
            <a:spAutoFit/>
          </a:bodyPr>
          <a:lstStyle/>
          <a:p>
            <a:r>
              <a:rPr lang="ru-RU" sz="6600" dirty="0" smtClean="0">
                <a:solidFill>
                  <a:srgbClr val="C00000"/>
                </a:solidFill>
              </a:rPr>
              <a:t>!</a:t>
            </a:r>
            <a:r>
              <a:rPr lang="ru-RU" dirty="0" smtClean="0"/>
              <a:t> </a:t>
            </a:r>
            <a:endParaRPr lang="ru-RU" dirty="0"/>
          </a:p>
        </p:txBody>
      </p:sp>
      <p:sp>
        <p:nvSpPr>
          <p:cNvPr id="9" name="Прямоугольник 8"/>
          <p:cNvSpPr/>
          <p:nvPr/>
        </p:nvSpPr>
        <p:spPr>
          <a:xfrm>
            <a:off x="539552" y="4365104"/>
            <a:ext cx="3240360" cy="136815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На основании личного заявления работника корректируем учебную нагрузку  </a:t>
            </a:r>
            <a:endParaRPr lang="ru-RU" dirty="0">
              <a:solidFill>
                <a:schemeClr val="tx1"/>
              </a:solidFill>
            </a:endParaRPr>
          </a:p>
        </p:txBody>
      </p:sp>
    </p:spTree>
    <p:extLst>
      <p:ext uri="{BB962C8B-B14F-4D97-AF65-F5344CB8AC3E}">
        <p14:creationId xmlns:p14="http://schemas.microsoft.com/office/powerpoint/2010/main" val="16123339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6"/>
          <p:cNvGrpSpPr/>
          <p:nvPr/>
        </p:nvGrpSpPr>
        <p:grpSpPr>
          <a:xfrm>
            <a:off x="1115616" y="980728"/>
            <a:ext cx="7488832" cy="4460520"/>
            <a:chOff x="725194" y="534944"/>
            <a:chExt cx="5740334" cy="3754498"/>
          </a:xfrm>
          <a:scene3d>
            <a:camera prst="orthographicFront"/>
            <a:lightRig rig="flat" dir="t"/>
          </a:scene3d>
        </p:grpSpPr>
        <p:sp>
          <p:nvSpPr>
            <p:cNvPr id="5" name="Овал 4"/>
            <p:cNvSpPr/>
            <p:nvPr/>
          </p:nvSpPr>
          <p:spPr>
            <a:xfrm>
              <a:off x="725194" y="534944"/>
              <a:ext cx="5740334" cy="3754498"/>
            </a:xfrm>
            <a:prstGeom prst="ellipse">
              <a:avLst/>
            </a:prstGeom>
            <a:gradFill rotWithShape="0">
              <a:gsLst>
                <a:gs pos="0">
                  <a:schemeClr val="accent1"/>
                </a:gs>
                <a:gs pos="80000">
                  <a:schemeClr val="accent1">
                    <a:lumMod val="40000"/>
                    <a:lumOff val="60000"/>
                  </a:schemeClr>
                </a:gs>
                <a:gs pos="61280">
                  <a:schemeClr val="accent1">
                    <a:lumMod val="20000"/>
                    <a:lumOff val="80000"/>
                  </a:schemeClr>
                </a:gs>
                <a:gs pos="100000">
                  <a:schemeClr val="accent1">
                    <a:lumMod val="60000"/>
                    <a:lumOff val="40000"/>
                  </a:schemeClr>
                </a:gs>
              </a:gsLst>
            </a:gra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6" name="Овал 4"/>
            <p:cNvSpPr/>
            <p:nvPr/>
          </p:nvSpPr>
          <p:spPr>
            <a:xfrm>
              <a:off x="1565846" y="1084778"/>
              <a:ext cx="4059030" cy="265483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algn="ctr" defTabSz="1377950">
                <a:lnSpc>
                  <a:spcPct val="90000"/>
                </a:lnSpc>
                <a:spcBef>
                  <a:spcPct val="0"/>
                </a:spcBef>
                <a:spcAft>
                  <a:spcPct val="35000"/>
                </a:spcAft>
              </a:pPr>
              <a:endParaRPr sz="3100" b="1" dirty="0">
                <a:solidFill>
                  <a:srgbClr val="1F497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7" name="Прямоугольник 6"/>
          <p:cNvSpPr/>
          <p:nvPr/>
        </p:nvSpPr>
        <p:spPr>
          <a:xfrm>
            <a:off x="1475656" y="2204864"/>
            <a:ext cx="6552730" cy="1446550"/>
          </a:xfrm>
          <a:prstGeom prst="rect">
            <a:avLst/>
          </a:prstGeom>
        </p:spPr>
        <p:txBody>
          <a:bodyPr wrap="square">
            <a:spAutoFit/>
          </a:bodyPr>
          <a:lstStyle/>
          <a:p>
            <a:pPr algn="ctr"/>
            <a:r>
              <a:rPr lang="ru-RU" sz="4000" b="1" dirty="0" smtClean="0">
                <a:solidFill>
                  <a:schemeClr val="tx2"/>
                </a:solidFill>
                <a:effectLst>
                  <a:outerShdw blurRad="38100" dist="38100" dir="2700000" algn="tl">
                    <a:srgbClr val="000000">
                      <a:alpha val="43137"/>
                    </a:srgbClr>
                  </a:outerShdw>
                </a:effectLst>
              </a:rPr>
              <a:t>ООП</a:t>
            </a:r>
          </a:p>
          <a:p>
            <a:pPr algn="ctr"/>
            <a:r>
              <a:rPr lang="ru-RU" sz="2400" b="1" dirty="0" smtClean="0">
                <a:solidFill>
                  <a:schemeClr val="tx2"/>
                </a:solidFill>
                <a:effectLst>
                  <a:outerShdw blurRad="38100" dist="38100" dir="2700000" algn="tl">
                    <a:srgbClr val="000000">
                      <a:alpha val="43137"/>
                    </a:srgbClr>
                  </a:outerShdw>
                </a:effectLst>
              </a:rPr>
              <a:t>Показатели, отражающие содержание обязательных требований</a:t>
            </a:r>
            <a:endParaRPr lang="ru-RU" sz="2400"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42971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1917116750"/>
              </p:ext>
            </p:extLst>
          </p:nvPr>
        </p:nvGraphicFramePr>
        <p:xfrm>
          <a:off x="323528" y="404664"/>
          <a:ext cx="8712968" cy="5703180"/>
        </p:xfrm>
        <a:graphic>
          <a:graphicData uri="http://schemas.openxmlformats.org/drawingml/2006/table">
            <a:tbl>
              <a:tblPr firstRow="1" firstCol="1" lastRow="1" lastCol="1" bandRow="1" bandCol="1">
                <a:tableStyleId>{5C22544A-7EE6-4342-B048-85BDC9FD1C3A}</a:tableStyleId>
              </a:tblPr>
              <a:tblGrid>
                <a:gridCol w="5920281">
                  <a:extLst>
                    <a:ext uri="{9D8B030D-6E8A-4147-A177-3AD203B41FA5}">
                      <a16:colId xmlns:a16="http://schemas.microsoft.com/office/drawing/2014/main" xmlns="" val="20000"/>
                    </a:ext>
                  </a:extLst>
                </a:gridCol>
                <a:gridCol w="2792687">
                  <a:extLst>
                    <a:ext uri="{9D8B030D-6E8A-4147-A177-3AD203B41FA5}">
                      <a16:colId xmlns:a16="http://schemas.microsoft.com/office/drawing/2014/main" xmlns="" val="20001"/>
                    </a:ext>
                  </a:extLst>
                </a:gridCol>
              </a:tblGrid>
              <a:tr h="692767">
                <a:tc gridSpan="2">
                  <a:txBody>
                    <a:bodyPr/>
                    <a:lstStyle/>
                    <a:p>
                      <a:pPr algn="ctr">
                        <a:lnSpc>
                          <a:spcPct val="115000"/>
                        </a:lnSpc>
                        <a:spcAft>
                          <a:spcPts val="0"/>
                        </a:spcAft>
                      </a:pPr>
                      <a:r>
                        <a:rPr lang="ru-RU" sz="1600" kern="1200" dirty="0" smtClean="0">
                          <a:effectLst/>
                          <a:latin typeface="+mn-lt"/>
                        </a:rPr>
                        <a:t>1.Оценка соответствия содержания ООП требованиям федерального государственного образовательного стандарта  </a:t>
                      </a:r>
                    </a:p>
                    <a:p>
                      <a:pPr algn="ctr">
                        <a:lnSpc>
                          <a:spcPct val="115000"/>
                        </a:lnSpc>
                        <a:spcAft>
                          <a:spcPts val="0"/>
                        </a:spcAft>
                      </a:pPr>
                      <a:endParaRPr lang="ru-RU" sz="1600" b="0" dirty="0">
                        <a:effectLst/>
                        <a:latin typeface="+mn-lt"/>
                        <a:ea typeface="Calibri"/>
                        <a:cs typeface="Times New Roman"/>
                      </a:endParaRPr>
                    </a:p>
                  </a:txBody>
                  <a:tcPr marL="58725" marR="58725" marT="0" marB="0" anchor="ctr"/>
                </a:tc>
                <a:tc hMerge="1">
                  <a:txBody>
                    <a:bodyPr/>
                    <a:lstStyle/>
                    <a:p>
                      <a:pPr>
                        <a:lnSpc>
                          <a:spcPct val="115000"/>
                        </a:lnSpc>
                        <a:spcAft>
                          <a:spcPts val="0"/>
                        </a:spcAft>
                      </a:pPr>
                      <a:endParaRPr lang="ru-RU" sz="1400" b="0" dirty="0">
                        <a:effectLst/>
                        <a:latin typeface="Calibri"/>
                        <a:ea typeface="Calibri"/>
                        <a:cs typeface="Times New Roman"/>
                      </a:endParaRPr>
                    </a:p>
                  </a:txBody>
                  <a:tcPr marL="58725" marR="58725" marT="0" marB="0" anchor="ctr"/>
                </a:tc>
                <a:extLst>
                  <a:ext uri="{0D108BD9-81ED-4DB2-BD59-A6C34878D82A}">
                    <a16:rowId xmlns:a16="http://schemas.microsoft.com/office/drawing/2014/main" xmlns="" val="10000"/>
                  </a:ext>
                </a:extLst>
              </a:tr>
              <a:tr h="708040">
                <a:tc>
                  <a:txBody>
                    <a:bodyPr/>
                    <a:lstStyle/>
                    <a:p>
                      <a:pPr>
                        <a:lnSpc>
                          <a:spcPct val="100000"/>
                        </a:lnSpc>
                        <a:spcAft>
                          <a:spcPts val="0"/>
                        </a:spcAft>
                      </a:pPr>
                      <a:r>
                        <a:rPr lang="ru-RU" sz="1600" dirty="0">
                          <a:effectLst/>
                          <a:latin typeface="+mn-lt"/>
                        </a:rPr>
                        <a:t>Образовательной организацией (далее-ОО) разработана и утверждена образовательная программы </a:t>
                      </a:r>
                      <a:r>
                        <a:rPr lang="ru-RU" sz="1600" dirty="0" smtClean="0">
                          <a:effectLst/>
                          <a:latin typeface="+mn-lt"/>
                        </a:rPr>
                        <a:t> </a:t>
                      </a:r>
                      <a:r>
                        <a:rPr lang="ru-RU" sz="1600" dirty="0">
                          <a:effectLst/>
                          <a:latin typeface="+mn-lt"/>
                        </a:rPr>
                        <a:t>(далее - ООП </a:t>
                      </a:r>
                      <a:r>
                        <a:rPr lang="ru-RU" sz="1600" dirty="0" smtClean="0">
                          <a:effectLst/>
                          <a:latin typeface="+mn-lt"/>
                        </a:rPr>
                        <a:t>)</a:t>
                      </a:r>
                      <a:endParaRPr lang="ru-RU" sz="1600" b="0" dirty="0">
                        <a:effectLst/>
                        <a:latin typeface="+mn-lt"/>
                        <a:ea typeface="Calibri"/>
                        <a:cs typeface="Times New Roman"/>
                      </a:endParaRPr>
                    </a:p>
                  </a:txBody>
                  <a:tcPr marL="58725" marR="58725" marT="0" marB="0" anchor="ctr"/>
                </a:tc>
                <a:tc>
                  <a:txBody>
                    <a:bodyPr/>
                    <a:lstStyle/>
                    <a:p>
                      <a:pPr>
                        <a:lnSpc>
                          <a:spcPct val="115000"/>
                        </a:lnSpc>
                        <a:spcAft>
                          <a:spcPts val="0"/>
                        </a:spcAft>
                      </a:pPr>
                      <a:r>
                        <a:rPr lang="ru-RU" sz="1600" dirty="0" smtClean="0">
                          <a:effectLst/>
                          <a:latin typeface="+mn-lt"/>
                        </a:rPr>
                        <a:t>п.6 </a:t>
                      </a:r>
                      <a:r>
                        <a:rPr lang="ru-RU" sz="1600" dirty="0">
                          <a:effectLst/>
                          <a:latin typeface="+mn-lt"/>
                        </a:rPr>
                        <a:t>ч. 3 ст.28 Закона</a:t>
                      </a:r>
                      <a:endParaRPr lang="ru-RU" sz="1600" b="0" dirty="0">
                        <a:effectLst/>
                        <a:latin typeface="+mn-lt"/>
                        <a:ea typeface="Calibri"/>
                        <a:cs typeface="Times New Roman"/>
                      </a:endParaRPr>
                    </a:p>
                  </a:txBody>
                  <a:tcPr marL="58725" marR="58725" marT="0" marB="0" anchor="ctr"/>
                </a:tc>
                <a:extLst>
                  <a:ext uri="{0D108BD9-81ED-4DB2-BD59-A6C34878D82A}">
                    <a16:rowId xmlns:a16="http://schemas.microsoft.com/office/drawing/2014/main" xmlns="" val="10001"/>
                  </a:ext>
                </a:extLst>
              </a:tr>
              <a:tr h="473432">
                <a:tc>
                  <a:txBody>
                    <a:bodyPr/>
                    <a:lstStyle/>
                    <a:p>
                      <a:pPr>
                        <a:lnSpc>
                          <a:spcPct val="115000"/>
                        </a:lnSpc>
                        <a:spcAft>
                          <a:spcPts val="0"/>
                        </a:spcAft>
                      </a:pPr>
                      <a:r>
                        <a:rPr lang="ru-RU" sz="1600" dirty="0" smtClean="0">
                          <a:effectLst/>
                          <a:latin typeface="+mn-lt"/>
                        </a:rPr>
                        <a:t>Наличие в ООП обязательной части</a:t>
                      </a:r>
                      <a:endParaRPr lang="ru-RU" sz="1600" b="0" dirty="0">
                        <a:effectLst/>
                        <a:latin typeface="+mn-lt"/>
                        <a:ea typeface="Calibri"/>
                        <a:cs typeface="Times New Roman"/>
                      </a:endParaRPr>
                    </a:p>
                  </a:txBody>
                  <a:tcPr marL="58725" marR="58725" marT="0" marB="0" anchor="ctr"/>
                </a:tc>
                <a:tc rowSpan="2">
                  <a:txBody>
                    <a:bodyPr/>
                    <a:lstStyle/>
                    <a:p>
                      <a:pPr>
                        <a:lnSpc>
                          <a:spcPct val="115000"/>
                        </a:lnSpc>
                        <a:spcAft>
                          <a:spcPts val="0"/>
                        </a:spcAft>
                      </a:pPr>
                      <a:r>
                        <a:rPr lang="ru-RU" sz="1600" dirty="0" smtClean="0">
                          <a:effectLst/>
                          <a:latin typeface="+mn-lt"/>
                        </a:rPr>
                        <a:t>п. 15 ФГОС  НОО, ООО, СОО</a:t>
                      </a:r>
                      <a:endParaRPr lang="ru-RU" sz="1600" b="1" dirty="0">
                        <a:effectLst/>
                        <a:latin typeface="+mn-lt"/>
                        <a:ea typeface="Calibri"/>
                        <a:cs typeface="Times New Roman"/>
                      </a:endParaRPr>
                    </a:p>
                  </a:txBody>
                  <a:tcPr marL="58725" marR="58725" marT="0" marB="0" anchor="ctr"/>
                </a:tc>
                <a:extLst>
                  <a:ext uri="{0D108BD9-81ED-4DB2-BD59-A6C34878D82A}">
                    <a16:rowId xmlns:a16="http://schemas.microsoft.com/office/drawing/2014/main" xmlns="" val="10002"/>
                  </a:ext>
                </a:extLst>
              </a:tr>
              <a:tr h="538818">
                <a:tc>
                  <a:txBody>
                    <a:bodyPr/>
                    <a:lstStyle/>
                    <a:p>
                      <a:pPr>
                        <a:lnSpc>
                          <a:spcPct val="115000"/>
                        </a:lnSpc>
                        <a:spcAft>
                          <a:spcPts val="0"/>
                        </a:spcAft>
                      </a:pPr>
                      <a:r>
                        <a:rPr lang="ru-RU" sz="1600" dirty="0" smtClean="0">
                          <a:effectLst/>
                          <a:latin typeface="+mn-lt"/>
                        </a:rPr>
                        <a:t>Наличие в ООП  части, формируемой участниками образовательных отношений </a:t>
                      </a:r>
                      <a:endParaRPr lang="ru-RU" sz="1600" b="0" dirty="0">
                        <a:effectLst/>
                        <a:latin typeface="+mn-lt"/>
                        <a:ea typeface="Calibri"/>
                        <a:cs typeface="Times New Roman"/>
                      </a:endParaRPr>
                    </a:p>
                  </a:txBody>
                  <a:tcPr marL="58725" marR="58725" marT="0" marB="0" anchor="ctr"/>
                </a:tc>
                <a:tc vMerge="1">
                  <a:txBody>
                    <a:bodyPr/>
                    <a:lstStyle/>
                    <a:p>
                      <a:pPr>
                        <a:lnSpc>
                          <a:spcPct val="115000"/>
                        </a:lnSpc>
                        <a:spcAft>
                          <a:spcPts val="0"/>
                        </a:spcAft>
                      </a:pPr>
                      <a:endParaRPr lang="ru-RU" sz="1400" b="0" dirty="0">
                        <a:effectLst/>
                        <a:latin typeface="Calibri"/>
                        <a:ea typeface="Calibri"/>
                        <a:cs typeface="Times New Roman"/>
                      </a:endParaRPr>
                    </a:p>
                  </a:txBody>
                  <a:tcPr marL="58725" marR="58725" marT="0" marB="0" anchor="ctr"/>
                </a:tc>
                <a:extLst>
                  <a:ext uri="{0D108BD9-81ED-4DB2-BD59-A6C34878D82A}">
                    <a16:rowId xmlns:a16="http://schemas.microsoft.com/office/drawing/2014/main" xmlns="" val="10003"/>
                  </a:ext>
                </a:extLst>
              </a:tr>
              <a:tr h="359104">
                <a:tc gridSpan="2">
                  <a:txBody>
                    <a:bodyPr/>
                    <a:lstStyle/>
                    <a:p>
                      <a:pPr>
                        <a:lnSpc>
                          <a:spcPct val="115000"/>
                        </a:lnSpc>
                        <a:spcAft>
                          <a:spcPts val="0"/>
                        </a:spcAft>
                      </a:pPr>
                      <a:r>
                        <a:rPr lang="ru-RU" sz="1600" b="1" dirty="0" smtClean="0">
                          <a:effectLst/>
                          <a:latin typeface="+mn-lt"/>
                          <a:ea typeface="Calibri"/>
                          <a:cs typeface="Times New Roman"/>
                        </a:rPr>
                        <a:t>1.1. Целевой раздел ООП:</a:t>
                      </a:r>
                    </a:p>
                    <a:p>
                      <a:pPr>
                        <a:lnSpc>
                          <a:spcPct val="115000"/>
                        </a:lnSpc>
                        <a:spcAft>
                          <a:spcPts val="0"/>
                        </a:spcAft>
                      </a:pPr>
                      <a:endParaRPr lang="ru-RU" sz="1600" b="1" dirty="0">
                        <a:effectLst/>
                        <a:latin typeface="+mn-lt"/>
                        <a:ea typeface="Calibri"/>
                        <a:cs typeface="Times New Roman"/>
                      </a:endParaRPr>
                    </a:p>
                  </a:txBody>
                  <a:tcPr marL="58725" marR="58725" marT="0" marB="0" anchor="ctr"/>
                </a:tc>
                <a:tc hMerge="1">
                  <a:txBody>
                    <a:bodyPr/>
                    <a:lstStyle/>
                    <a:p>
                      <a:pPr>
                        <a:lnSpc>
                          <a:spcPct val="115000"/>
                        </a:lnSpc>
                        <a:spcAft>
                          <a:spcPts val="0"/>
                        </a:spcAft>
                      </a:pPr>
                      <a:endParaRPr lang="ru-RU" sz="1400" b="0" dirty="0">
                        <a:effectLst/>
                        <a:latin typeface="Calibri"/>
                        <a:ea typeface="Calibri"/>
                        <a:cs typeface="Times New Roman"/>
                      </a:endParaRPr>
                    </a:p>
                  </a:txBody>
                  <a:tcPr marL="58725" marR="58725" marT="0" marB="0" anchor="ctr"/>
                </a:tc>
                <a:extLst>
                  <a:ext uri="{0D108BD9-81ED-4DB2-BD59-A6C34878D82A}">
                    <a16:rowId xmlns:a16="http://schemas.microsoft.com/office/drawing/2014/main" xmlns="" val="10004"/>
                  </a:ext>
                </a:extLst>
              </a:tr>
              <a:tr h="256563">
                <a:tc>
                  <a:txBody>
                    <a:bodyPr/>
                    <a:lstStyle/>
                    <a:p>
                      <a:pPr marR="21590" algn="just">
                        <a:spcAft>
                          <a:spcPts val="0"/>
                        </a:spcAft>
                      </a:pPr>
                      <a:r>
                        <a:rPr lang="ru-RU" sz="1600" b="0" i="1" dirty="0">
                          <a:effectLst/>
                          <a:latin typeface="+mn-lt"/>
                          <a:ea typeface="Times New Roman"/>
                        </a:rPr>
                        <a:t>пояснительная </a:t>
                      </a:r>
                      <a:r>
                        <a:rPr lang="ru-RU" sz="1600" b="0" i="1" dirty="0" smtClean="0">
                          <a:effectLst/>
                          <a:latin typeface="+mn-lt"/>
                          <a:ea typeface="Times New Roman"/>
                        </a:rPr>
                        <a:t>записка</a:t>
                      </a:r>
                      <a:endParaRPr lang="ru-RU" sz="1600" b="0" dirty="0">
                        <a:effectLst/>
                        <a:latin typeface="+mn-lt"/>
                        <a:ea typeface="Times New Roman"/>
                      </a:endParaRPr>
                    </a:p>
                  </a:txBody>
                  <a:tcPr marL="68580" marR="68580" marT="0" marB="0"/>
                </a:tc>
                <a:tc>
                  <a:txBody>
                    <a:bodyPr/>
                    <a:lstStyle/>
                    <a:p>
                      <a:pPr>
                        <a:lnSpc>
                          <a:spcPct val="115000"/>
                        </a:lnSpc>
                        <a:spcAft>
                          <a:spcPts val="0"/>
                        </a:spcAft>
                      </a:pPr>
                      <a:r>
                        <a:rPr lang="ru-RU" sz="1800" b="1" i="0" kern="1200" dirty="0" smtClean="0">
                          <a:solidFill>
                            <a:schemeClr val="lt1"/>
                          </a:solidFill>
                          <a:latin typeface="+mn-lt"/>
                          <a:ea typeface="+mn-ea"/>
                          <a:cs typeface="+mn-cs"/>
                        </a:rPr>
                        <a:t>п.19.1 ФГГОС НОО </a:t>
                      </a:r>
                    </a:p>
                    <a:p>
                      <a:pPr>
                        <a:lnSpc>
                          <a:spcPct val="115000"/>
                        </a:lnSpc>
                        <a:spcAft>
                          <a:spcPts val="0"/>
                        </a:spcAft>
                      </a:pPr>
                      <a:r>
                        <a:rPr lang="ru-RU" sz="1600" b="1" i="0" dirty="0" smtClean="0">
                          <a:effectLst/>
                          <a:latin typeface="+mn-lt"/>
                          <a:ea typeface="Times New Roman"/>
                        </a:rPr>
                        <a:t>п. 18.1.1 ФГОС ООО</a:t>
                      </a:r>
                      <a:endParaRPr lang="ru-RU" sz="1600" b="1" i="0" dirty="0">
                        <a:effectLst/>
                        <a:latin typeface="+mn-lt"/>
                        <a:ea typeface="Calibri"/>
                        <a:cs typeface="Times New Roman"/>
                      </a:endParaRPr>
                    </a:p>
                  </a:txBody>
                  <a:tcPr marL="58725" marR="58725" marT="0" marB="0" anchor="ctr"/>
                </a:tc>
                <a:extLst>
                  <a:ext uri="{0D108BD9-81ED-4DB2-BD59-A6C34878D82A}">
                    <a16:rowId xmlns:a16="http://schemas.microsoft.com/office/drawing/2014/main" xmlns="" val="10005"/>
                  </a:ext>
                </a:extLst>
              </a:tr>
              <a:tr h="256563">
                <a:tc>
                  <a:txBody>
                    <a:bodyPr/>
                    <a:lstStyle/>
                    <a:p>
                      <a:pPr marR="21590" algn="just">
                        <a:spcAft>
                          <a:spcPts val="0"/>
                        </a:spcAft>
                      </a:pPr>
                      <a:r>
                        <a:rPr lang="ru-RU" sz="1600" b="0" i="1" dirty="0">
                          <a:effectLst/>
                          <a:latin typeface="+mn-lt"/>
                          <a:ea typeface="Times New Roman"/>
                        </a:rPr>
                        <a:t>планируемые результаты освоения </a:t>
                      </a:r>
                      <a:r>
                        <a:rPr lang="ru-RU" sz="1600" b="0" i="1" dirty="0" smtClean="0">
                          <a:effectLst/>
                          <a:latin typeface="+mn-lt"/>
                          <a:ea typeface="Times New Roman"/>
                        </a:rPr>
                        <a:t>обучающимися </a:t>
                      </a:r>
                      <a:r>
                        <a:rPr lang="ru-RU" sz="1600" i="1" dirty="0" smtClean="0">
                          <a:effectLst/>
                          <a:latin typeface="+mn-lt"/>
                          <a:ea typeface="Times New Roman"/>
                        </a:rPr>
                        <a:t>ООП</a:t>
                      </a:r>
                      <a:endParaRPr lang="ru-RU" sz="1600" b="0" dirty="0">
                        <a:effectLst/>
                        <a:latin typeface="+mn-lt"/>
                        <a:ea typeface="Times New Roman"/>
                      </a:endParaRPr>
                    </a:p>
                  </a:txBody>
                  <a:tcPr marL="68580" marR="68580" marT="0" marB="0"/>
                </a:tc>
                <a:tc>
                  <a:txBody>
                    <a:bodyPr/>
                    <a:lstStyle/>
                    <a:p>
                      <a:pPr>
                        <a:lnSpc>
                          <a:spcPct val="115000"/>
                        </a:lnSpc>
                        <a:spcAft>
                          <a:spcPts val="0"/>
                        </a:spcAft>
                      </a:pPr>
                      <a:r>
                        <a:rPr lang="ru-RU" sz="1600" b="1" i="0" dirty="0" smtClean="0">
                          <a:effectLst/>
                          <a:latin typeface="+mn-lt"/>
                          <a:ea typeface="Times New Roman"/>
                        </a:rPr>
                        <a:t>п.п. 9-13, п. 19.2 ФГОС НОО, п.п. 9-12,</a:t>
                      </a:r>
                      <a:r>
                        <a:rPr lang="ru-RU" sz="1600" b="1" i="0" baseline="0" dirty="0" smtClean="0">
                          <a:effectLst/>
                          <a:latin typeface="+mn-lt"/>
                          <a:ea typeface="Times New Roman"/>
                        </a:rPr>
                        <a:t> </a:t>
                      </a:r>
                      <a:r>
                        <a:rPr lang="ru-RU" sz="1600" b="1" i="0" dirty="0" smtClean="0">
                          <a:effectLst/>
                          <a:latin typeface="+mn-lt"/>
                          <a:ea typeface="Times New Roman"/>
                        </a:rPr>
                        <a:t>п.18.1.2. ФГОС ООО</a:t>
                      </a:r>
                      <a:endParaRPr lang="ru-RU" sz="1600" b="1" i="0" dirty="0">
                        <a:effectLst/>
                        <a:latin typeface="+mn-lt"/>
                        <a:ea typeface="Calibri"/>
                        <a:cs typeface="Times New Roman"/>
                      </a:endParaRPr>
                    </a:p>
                  </a:txBody>
                  <a:tcPr marL="58725" marR="58725" marT="0" marB="0" anchor="ctr"/>
                </a:tc>
                <a:extLst>
                  <a:ext uri="{0D108BD9-81ED-4DB2-BD59-A6C34878D82A}">
                    <a16:rowId xmlns:a16="http://schemas.microsoft.com/office/drawing/2014/main" xmlns="" val="10006"/>
                  </a:ext>
                </a:extLst>
              </a:tr>
              <a:tr h="256563">
                <a:tc>
                  <a:txBody>
                    <a:bodyPr/>
                    <a:lstStyle/>
                    <a:p>
                      <a:pPr marR="21590" algn="just">
                        <a:spcAft>
                          <a:spcPts val="0"/>
                        </a:spcAft>
                      </a:pPr>
                      <a:r>
                        <a:rPr lang="ru-RU" sz="1600" b="0" i="1" dirty="0">
                          <a:effectLst/>
                          <a:latin typeface="+mn-lt"/>
                          <a:ea typeface="Times New Roman"/>
                        </a:rPr>
                        <a:t>система оценки достижения планируемых результатов освоения </a:t>
                      </a:r>
                      <a:r>
                        <a:rPr lang="ru-RU" sz="1600" b="0" i="1" dirty="0" smtClean="0">
                          <a:effectLst/>
                          <a:latin typeface="+mn-lt"/>
                          <a:ea typeface="Times New Roman"/>
                        </a:rPr>
                        <a:t>ООП</a:t>
                      </a:r>
                      <a:endParaRPr lang="ru-RU" sz="1600" b="0" dirty="0">
                        <a:effectLst/>
                        <a:latin typeface="+mn-lt"/>
                        <a:ea typeface="Times New Roman"/>
                      </a:endParaRPr>
                    </a:p>
                  </a:txBody>
                  <a:tcPr marL="68580" marR="68580" marT="0" marB="0"/>
                </a:tc>
                <a:tc>
                  <a:txBody>
                    <a:bodyPr/>
                    <a:lstStyle/>
                    <a:p>
                      <a:pPr>
                        <a:lnSpc>
                          <a:spcPct val="115000"/>
                        </a:lnSpc>
                        <a:spcAft>
                          <a:spcPts val="0"/>
                        </a:spcAft>
                      </a:pPr>
                      <a:r>
                        <a:rPr lang="ru-RU" sz="1600" b="1" i="0" dirty="0" smtClean="0">
                          <a:effectLst/>
                          <a:latin typeface="+mn-lt"/>
                          <a:ea typeface="Times New Roman"/>
                        </a:rPr>
                        <a:t>П. 19.9 ФГОС НОО,</a:t>
                      </a:r>
                      <a:r>
                        <a:rPr lang="ru-RU" sz="1600" b="1" i="0" baseline="0" dirty="0" smtClean="0">
                          <a:effectLst/>
                          <a:latin typeface="+mn-lt"/>
                          <a:ea typeface="Times New Roman"/>
                        </a:rPr>
                        <a:t> </a:t>
                      </a:r>
                    </a:p>
                    <a:p>
                      <a:pPr>
                        <a:lnSpc>
                          <a:spcPct val="115000"/>
                        </a:lnSpc>
                        <a:spcAft>
                          <a:spcPts val="0"/>
                        </a:spcAft>
                      </a:pPr>
                      <a:r>
                        <a:rPr lang="ru-RU" sz="1600" b="1" i="0" dirty="0" smtClean="0">
                          <a:effectLst/>
                          <a:latin typeface="+mn-lt"/>
                          <a:ea typeface="Times New Roman"/>
                        </a:rPr>
                        <a:t>п. 18.1.3. ФГОС ООО</a:t>
                      </a:r>
                      <a:endParaRPr lang="ru-RU" sz="1600" b="1" i="0" dirty="0">
                        <a:effectLst/>
                        <a:latin typeface="+mn-lt"/>
                        <a:ea typeface="Calibri"/>
                        <a:cs typeface="Times New Roman"/>
                      </a:endParaRPr>
                    </a:p>
                  </a:txBody>
                  <a:tcPr marL="58725" marR="58725" marT="0" marB="0" anchor="ctr"/>
                </a:tc>
                <a:extLst>
                  <a:ext uri="{0D108BD9-81ED-4DB2-BD59-A6C34878D82A}">
                    <a16:rowId xmlns:a16="http://schemas.microsoft.com/office/drawing/2014/main" xmlns="" val="10007"/>
                  </a:ext>
                </a:extLst>
              </a:tr>
              <a:tr h="256563">
                <a:tc>
                  <a:txBody>
                    <a:bodyPr/>
                    <a:lstStyle/>
                    <a:p>
                      <a:pPr>
                        <a:lnSpc>
                          <a:spcPct val="115000"/>
                        </a:lnSpc>
                        <a:spcAft>
                          <a:spcPts val="1000"/>
                        </a:spcAft>
                      </a:pPr>
                      <a:r>
                        <a:rPr lang="ru-RU" sz="1600" b="0" dirty="0">
                          <a:effectLst/>
                          <a:latin typeface="+mn-lt"/>
                          <a:ea typeface="Calibri"/>
                          <a:cs typeface="Times New Roman"/>
                        </a:rPr>
                        <a:t>оценка личностных результатов</a:t>
                      </a:r>
                    </a:p>
                  </a:txBody>
                  <a:tcPr marL="68580" marR="68580" marT="0" marB="0"/>
                </a:tc>
                <a:tc>
                  <a:txBody>
                    <a:bodyPr/>
                    <a:lstStyle/>
                    <a:p>
                      <a:pPr>
                        <a:lnSpc>
                          <a:spcPct val="115000"/>
                        </a:lnSpc>
                        <a:spcAft>
                          <a:spcPts val="0"/>
                        </a:spcAft>
                      </a:pPr>
                      <a:endParaRPr lang="ru-RU" sz="1600" b="0" dirty="0">
                        <a:effectLst/>
                        <a:latin typeface="+mn-lt"/>
                        <a:ea typeface="Calibri"/>
                        <a:cs typeface="Times New Roman"/>
                      </a:endParaRPr>
                    </a:p>
                  </a:txBody>
                  <a:tcPr marL="58725" marR="58725" marT="0" marB="0" anchor="ctr"/>
                </a:tc>
                <a:extLst>
                  <a:ext uri="{0D108BD9-81ED-4DB2-BD59-A6C34878D82A}">
                    <a16:rowId xmlns:a16="http://schemas.microsoft.com/office/drawing/2014/main" xmlns="" val="10008"/>
                  </a:ext>
                </a:extLst>
              </a:tr>
              <a:tr h="256563">
                <a:tc>
                  <a:txBody>
                    <a:bodyPr/>
                    <a:lstStyle/>
                    <a:p>
                      <a:pPr>
                        <a:lnSpc>
                          <a:spcPct val="115000"/>
                        </a:lnSpc>
                        <a:spcAft>
                          <a:spcPts val="1000"/>
                        </a:spcAft>
                      </a:pPr>
                      <a:r>
                        <a:rPr lang="ru-RU" sz="1600" b="0" dirty="0">
                          <a:effectLst/>
                          <a:latin typeface="+mn-lt"/>
                          <a:ea typeface="Calibri"/>
                          <a:cs typeface="Times New Roman"/>
                        </a:rPr>
                        <a:t>оценка метапредметных результатов</a:t>
                      </a:r>
                    </a:p>
                  </a:txBody>
                  <a:tcPr marL="68580" marR="68580" marT="0" marB="0"/>
                </a:tc>
                <a:tc>
                  <a:txBody>
                    <a:bodyPr/>
                    <a:lstStyle/>
                    <a:p>
                      <a:pPr>
                        <a:lnSpc>
                          <a:spcPct val="115000"/>
                        </a:lnSpc>
                        <a:spcAft>
                          <a:spcPts val="0"/>
                        </a:spcAft>
                      </a:pPr>
                      <a:endParaRPr lang="ru-RU" sz="1600" b="0" dirty="0">
                        <a:effectLst/>
                        <a:latin typeface="+mn-lt"/>
                        <a:ea typeface="Calibri"/>
                        <a:cs typeface="Times New Roman"/>
                      </a:endParaRPr>
                    </a:p>
                  </a:txBody>
                  <a:tcPr marL="58725" marR="58725" marT="0" marB="0" anchor="ctr"/>
                </a:tc>
                <a:extLst>
                  <a:ext uri="{0D108BD9-81ED-4DB2-BD59-A6C34878D82A}">
                    <a16:rowId xmlns:a16="http://schemas.microsoft.com/office/drawing/2014/main" xmlns="" val="10009"/>
                  </a:ext>
                </a:extLst>
              </a:tr>
              <a:tr h="256563">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ru-RU" sz="1600" b="0" dirty="0" smtClean="0">
                          <a:effectLst/>
                          <a:latin typeface="+mn-lt"/>
                          <a:ea typeface="Calibri"/>
                          <a:cs typeface="Times New Roman"/>
                        </a:rPr>
                        <a:t>оценка предметных результатов</a:t>
                      </a:r>
                      <a:endParaRPr lang="ru-RU" sz="1600" b="0" dirty="0">
                        <a:effectLst/>
                        <a:latin typeface="+mn-lt"/>
                        <a:ea typeface="Calibri"/>
                        <a:cs typeface="Times New Roman"/>
                      </a:endParaRPr>
                    </a:p>
                  </a:txBody>
                  <a:tcPr marL="68580" marR="68580" marT="0" marB="0"/>
                </a:tc>
                <a:tc>
                  <a:txBody>
                    <a:bodyPr/>
                    <a:lstStyle/>
                    <a:p>
                      <a:pPr>
                        <a:lnSpc>
                          <a:spcPct val="115000"/>
                        </a:lnSpc>
                        <a:spcAft>
                          <a:spcPts val="0"/>
                        </a:spcAft>
                      </a:pPr>
                      <a:endParaRPr lang="ru-RU" sz="1600" b="0" dirty="0">
                        <a:effectLst/>
                        <a:latin typeface="+mn-lt"/>
                        <a:ea typeface="Calibri"/>
                        <a:cs typeface="Times New Roman"/>
                      </a:endParaRPr>
                    </a:p>
                  </a:txBody>
                  <a:tcPr marL="58725" marR="58725" marT="0" marB="0" anchor="ct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2773529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464847" y="332656"/>
            <a:ext cx="8208912" cy="108012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СОДЕРЖАНИЕ ОБЩЕГО ОБРАЗОВАНИЯ</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464848" y="1772816"/>
            <a:ext cx="8134207" cy="9144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ООП образовательной организации</a:t>
            </a:r>
          </a:p>
          <a:p>
            <a:pPr algn="ctr"/>
            <a:r>
              <a:rPr lang="ru-RU" sz="2400" b="1" dirty="0">
                <a:solidFill>
                  <a:schemeClr val="tx1"/>
                </a:solidFill>
                <a:latin typeface="Times New Roman" panose="02020603050405020304" pitchFamily="18" charset="0"/>
                <a:cs typeface="Times New Roman" panose="02020603050405020304" pitchFamily="18" charset="0"/>
              </a:rPr>
              <a:t>п</a:t>
            </a:r>
            <a:r>
              <a:rPr lang="ru-RU" sz="2400" b="1" dirty="0" smtClean="0">
                <a:solidFill>
                  <a:schemeClr val="tx1"/>
                </a:solidFill>
                <a:latin typeface="Times New Roman" panose="02020603050405020304" pitchFamily="18" charset="0"/>
                <a:cs typeface="Times New Roman" panose="02020603050405020304" pitchFamily="18" charset="0"/>
              </a:rPr>
              <a:t>.1 ст.12 ФЗ № 273-ФЗ </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6" name="Выгнутая вправо стрелка 5"/>
          <p:cNvSpPr/>
          <p:nvPr/>
        </p:nvSpPr>
        <p:spPr>
          <a:xfrm>
            <a:off x="8102198" y="1175472"/>
            <a:ext cx="731520" cy="1216152"/>
          </a:xfrm>
          <a:prstGeom prst="curved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7" name="Выгнутая влево стрелка 6"/>
          <p:cNvSpPr/>
          <p:nvPr/>
        </p:nvSpPr>
        <p:spPr>
          <a:xfrm>
            <a:off x="459275" y="1164740"/>
            <a:ext cx="731520" cy="1216152"/>
          </a:xfrm>
          <a:prstGeom prst="curved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 name="Скругленный прямоугольник 7"/>
          <p:cNvSpPr/>
          <p:nvPr/>
        </p:nvSpPr>
        <p:spPr>
          <a:xfrm>
            <a:off x="464848" y="2996952"/>
            <a:ext cx="8134207" cy="100811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smtClean="0">
              <a:solidFill>
                <a:schemeClr val="tx1"/>
              </a:solidFill>
              <a:latin typeface="Times New Roman" panose="02020603050405020304" pitchFamily="18" charset="0"/>
              <a:cs typeface="Times New Roman" panose="02020603050405020304" pitchFamily="18" charset="0"/>
            </a:endParaRPr>
          </a:p>
          <a:p>
            <a:pPr algn="ctr"/>
            <a:r>
              <a:rPr lang="ru-RU" sz="2400" b="1" dirty="0" smtClean="0">
                <a:solidFill>
                  <a:schemeClr val="tx1"/>
                </a:solidFill>
                <a:latin typeface="Times New Roman" panose="02020603050405020304" pitchFamily="18" charset="0"/>
                <a:cs typeface="Times New Roman" panose="02020603050405020304" pitchFamily="18" charset="0"/>
              </a:rPr>
              <a:t>Разрабатывается и утверждается ОО самостоятельно </a:t>
            </a:r>
          </a:p>
          <a:p>
            <a:pPr lvl="0" algn="ctr"/>
            <a:r>
              <a:rPr lang="ru-RU" sz="2400" b="1" dirty="0">
                <a:solidFill>
                  <a:schemeClr val="tx1"/>
                </a:solidFill>
                <a:latin typeface="Times New Roman" panose="02020603050405020304" pitchFamily="18" charset="0"/>
                <a:cs typeface="Times New Roman" panose="02020603050405020304" pitchFamily="18" charset="0"/>
              </a:rPr>
              <a:t>п</a:t>
            </a:r>
            <a:r>
              <a:rPr lang="ru-RU" sz="2400" b="1" dirty="0" smtClean="0">
                <a:solidFill>
                  <a:schemeClr val="tx1"/>
                </a:solidFill>
                <a:latin typeface="Times New Roman" panose="02020603050405020304" pitchFamily="18" charset="0"/>
                <a:cs typeface="Times New Roman" panose="02020603050405020304" pitchFamily="18" charset="0"/>
              </a:rPr>
              <a:t>.6 ст. 28; п.5 ст.12 </a:t>
            </a:r>
            <a:r>
              <a:rPr lang="ru-RU" sz="2400" b="1" dirty="0">
                <a:solidFill>
                  <a:prstClr val="black"/>
                </a:solidFill>
                <a:latin typeface="Times New Roman" panose="02020603050405020304" pitchFamily="18" charset="0"/>
                <a:cs typeface="Times New Roman" panose="02020603050405020304" pitchFamily="18" charset="0"/>
              </a:rPr>
              <a:t>ФЗ № 273-ФЗ </a:t>
            </a:r>
          </a:p>
          <a:p>
            <a:pPr algn="ctr"/>
            <a:endParaRPr lang="ru-RU" sz="2800" b="1" dirty="0">
              <a:solidFill>
                <a:schemeClr val="tx1"/>
              </a:solidFill>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482790" y="5371398"/>
            <a:ext cx="8134207" cy="108012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С учетом примерных программ, включенных в реестр </a:t>
            </a:r>
          </a:p>
          <a:p>
            <a:pPr algn="ctr"/>
            <a:r>
              <a:rPr lang="ru-RU" sz="2400" b="1" dirty="0">
                <a:solidFill>
                  <a:schemeClr val="tx1"/>
                </a:solidFill>
                <a:latin typeface="Times New Roman" panose="02020603050405020304" pitchFamily="18" charset="0"/>
                <a:cs typeface="Times New Roman" panose="02020603050405020304" pitchFamily="18" charset="0"/>
              </a:rPr>
              <a:t>п</a:t>
            </a:r>
            <a:r>
              <a:rPr lang="ru-RU" sz="2400" b="1" dirty="0" smtClean="0">
                <a:solidFill>
                  <a:schemeClr val="tx1"/>
                </a:solidFill>
                <a:latin typeface="Times New Roman" panose="02020603050405020304" pitchFamily="18" charset="0"/>
                <a:cs typeface="Times New Roman" panose="02020603050405020304" pitchFamily="18" charset="0"/>
              </a:rPr>
              <a:t>.9, п.10  ст. 12</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a:solidFill>
                  <a:prstClr val="black"/>
                </a:solidFill>
                <a:latin typeface="Times New Roman" panose="02020603050405020304" pitchFamily="18" charset="0"/>
                <a:cs typeface="Times New Roman" panose="02020603050405020304" pitchFamily="18" charset="0"/>
              </a:rPr>
              <a:t>ФЗ № 273-ФЗ </a:t>
            </a:r>
            <a:endParaRPr lang="ru-RU" sz="2400" dirty="0"/>
          </a:p>
        </p:txBody>
      </p:sp>
      <p:sp>
        <p:nvSpPr>
          <p:cNvPr id="10" name="Выгнутая вправо стрелка 9"/>
          <p:cNvSpPr/>
          <p:nvPr/>
        </p:nvSpPr>
        <p:spPr>
          <a:xfrm>
            <a:off x="8017182" y="2637205"/>
            <a:ext cx="731520" cy="1216152"/>
          </a:xfrm>
          <a:prstGeom prst="curved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 name="Выгнутая влево стрелка 10"/>
          <p:cNvSpPr/>
          <p:nvPr/>
        </p:nvSpPr>
        <p:spPr>
          <a:xfrm>
            <a:off x="323528" y="2564904"/>
            <a:ext cx="731520" cy="1216152"/>
          </a:xfrm>
          <a:prstGeom prst="curved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 name="Скругленный прямоугольник 11"/>
          <p:cNvSpPr/>
          <p:nvPr/>
        </p:nvSpPr>
        <p:spPr>
          <a:xfrm>
            <a:off x="463383" y="4255870"/>
            <a:ext cx="8134207" cy="9144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2400" b="1" dirty="0" smtClean="0">
                <a:solidFill>
                  <a:schemeClr val="tx1"/>
                </a:solidFill>
                <a:latin typeface="Times New Roman" panose="02020603050405020304" pitchFamily="18" charset="0"/>
                <a:cs typeface="Times New Roman" panose="02020603050405020304" pitchFamily="18" charset="0"/>
              </a:rPr>
              <a:t>В соответствии с ФГОС</a:t>
            </a:r>
          </a:p>
          <a:p>
            <a:pPr lvl="0" algn="ctr"/>
            <a:r>
              <a:rPr lang="ru-RU" sz="2400" b="1" dirty="0" smtClean="0">
                <a:solidFill>
                  <a:schemeClr val="tx1"/>
                </a:solidFill>
                <a:latin typeface="Times New Roman" panose="02020603050405020304" pitchFamily="18" charset="0"/>
                <a:cs typeface="Times New Roman" panose="02020603050405020304" pitchFamily="18" charset="0"/>
              </a:rPr>
              <a:t> п.2 ст.11 </a:t>
            </a:r>
            <a:r>
              <a:rPr lang="ru-RU" sz="2400" b="1" dirty="0">
                <a:solidFill>
                  <a:prstClr val="black"/>
                </a:solidFill>
                <a:latin typeface="Times New Roman" panose="02020603050405020304" pitchFamily="18" charset="0"/>
                <a:cs typeface="Times New Roman" panose="02020603050405020304" pitchFamily="18" charset="0"/>
              </a:rPr>
              <a:t>ФЗ № 273-ФЗ </a:t>
            </a:r>
            <a:endParaRPr lang="ru-RU" sz="2400" dirty="0">
              <a:solidFill>
                <a:prstClr val="white"/>
              </a:solidFill>
            </a:endParaRPr>
          </a:p>
          <a:p>
            <a:pPr algn="ctr"/>
            <a:endParaRPr lang="ru-RU" dirty="0"/>
          </a:p>
        </p:txBody>
      </p:sp>
    </p:spTree>
    <p:extLst>
      <p:ext uri="{BB962C8B-B14F-4D97-AF65-F5344CB8AC3E}">
        <p14:creationId xmlns:p14="http://schemas.microsoft.com/office/powerpoint/2010/main" val="3276445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нутый угол 1"/>
          <p:cNvSpPr/>
          <p:nvPr/>
        </p:nvSpPr>
        <p:spPr>
          <a:xfrm>
            <a:off x="395536" y="1844824"/>
            <a:ext cx="8382000" cy="3240757"/>
          </a:xfrm>
          <a:prstGeom prst="foldedCorner">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3200" b="1" dirty="0">
              <a:solidFill>
                <a:srgbClr val="FF0000"/>
              </a:solidFill>
              <a:ea typeface="Tahoma" pitchFamily="34" charset="0"/>
              <a:cs typeface="Arial" pitchFamily="34" charset="0"/>
            </a:endParaRPr>
          </a:p>
          <a:p>
            <a:pPr algn="ctr" eaLnBrk="1" fontAlgn="auto" hangingPunct="1">
              <a:spcBef>
                <a:spcPts val="0"/>
              </a:spcBef>
              <a:spcAft>
                <a:spcPts val="0"/>
              </a:spcAft>
              <a:defRPr/>
            </a:pPr>
            <a:r>
              <a:rPr lang="ru-RU" sz="3200" b="1" dirty="0">
                <a:solidFill>
                  <a:srgbClr val="FF0000"/>
                </a:solidFill>
                <a:ea typeface="Tahoma" pitchFamily="34" charset="0"/>
                <a:cs typeface="Arial" pitchFamily="34" charset="0"/>
              </a:rPr>
              <a:t>Соответствие ФГОС и действующему законодательству </a:t>
            </a:r>
            <a:endParaRPr lang="ru-RU" sz="3200" b="1" dirty="0" smtClean="0">
              <a:solidFill>
                <a:srgbClr val="FF0000"/>
              </a:solidFill>
              <a:ea typeface="Tahoma" pitchFamily="34" charset="0"/>
              <a:cs typeface="Arial" pitchFamily="34" charset="0"/>
            </a:endParaRPr>
          </a:p>
          <a:p>
            <a:pPr algn="ctr" eaLnBrk="1" fontAlgn="auto" hangingPunct="1">
              <a:spcBef>
                <a:spcPts val="0"/>
              </a:spcBef>
              <a:spcAft>
                <a:spcPts val="0"/>
              </a:spcAft>
              <a:defRPr/>
            </a:pPr>
            <a:endParaRPr lang="ru-RU" sz="1600" dirty="0">
              <a:solidFill>
                <a:schemeClr val="tx1"/>
              </a:solidFill>
              <a:ea typeface="Tahoma" pitchFamily="34" charset="0"/>
              <a:cs typeface="Arial" pitchFamily="34" charset="0"/>
            </a:endParaRPr>
          </a:p>
          <a:p>
            <a:pPr algn="ctr" eaLnBrk="1" fontAlgn="auto" hangingPunct="1">
              <a:spcBef>
                <a:spcPts val="0"/>
              </a:spcBef>
              <a:spcAft>
                <a:spcPts val="0"/>
              </a:spcAft>
              <a:defRPr/>
            </a:pPr>
            <a:r>
              <a:rPr lang="ru-RU" sz="1600" dirty="0">
                <a:solidFill>
                  <a:schemeClr val="tx1"/>
                </a:solidFill>
                <a:ea typeface="Tahoma" pitchFamily="34" charset="0"/>
                <a:cs typeface="Arial" pitchFamily="34" charset="0"/>
              </a:rPr>
              <a:t> </a:t>
            </a:r>
            <a:r>
              <a:rPr lang="ru-RU" sz="2800" dirty="0">
                <a:solidFill>
                  <a:schemeClr val="tx1"/>
                </a:solidFill>
                <a:ea typeface="Tahoma" pitchFamily="34" charset="0"/>
                <a:cs typeface="Arial" pitchFamily="34" charset="0"/>
              </a:rPr>
              <a:t>структуры, </a:t>
            </a:r>
          </a:p>
          <a:p>
            <a:pPr algn="ctr" eaLnBrk="1" fontAlgn="auto" hangingPunct="1">
              <a:spcBef>
                <a:spcPts val="0"/>
              </a:spcBef>
              <a:spcAft>
                <a:spcPts val="0"/>
              </a:spcAft>
              <a:defRPr/>
            </a:pPr>
            <a:r>
              <a:rPr lang="ru-RU" sz="2800" dirty="0">
                <a:solidFill>
                  <a:schemeClr val="tx1"/>
                </a:solidFill>
                <a:ea typeface="Tahoma" pitchFamily="34" charset="0"/>
                <a:cs typeface="Arial" pitchFamily="34" charset="0"/>
              </a:rPr>
              <a:t>содержания, </a:t>
            </a:r>
          </a:p>
          <a:p>
            <a:pPr algn="ctr" eaLnBrk="1" fontAlgn="auto" hangingPunct="1">
              <a:spcBef>
                <a:spcPts val="0"/>
              </a:spcBef>
              <a:spcAft>
                <a:spcPts val="0"/>
              </a:spcAft>
              <a:defRPr/>
            </a:pPr>
            <a:r>
              <a:rPr lang="ru-RU" sz="2800" b="1" i="1" dirty="0">
                <a:solidFill>
                  <a:schemeClr val="tx1"/>
                </a:solidFill>
                <a:ea typeface="Tahoma" pitchFamily="34" charset="0"/>
                <a:cs typeface="Arial" pitchFamily="34" charset="0"/>
              </a:rPr>
              <a:t>порядка  утверждения  и внесения изменений</a:t>
            </a:r>
          </a:p>
        </p:txBody>
      </p:sp>
      <p:sp>
        <p:nvSpPr>
          <p:cNvPr id="4" name="TextBox 3"/>
          <p:cNvSpPr txBox="1"/>
          <p:nvPr/>
        </p:nvSpPr>
        <p:spPr>
          <a:xfrm>
            <a:off x="971600" y="764704"/>
            <a:ext cx="6480720" cy="849846"/>
          </a:xfrm>
          <a:prstGeom prst="rect">
            <a:avLst/>
          </a:prstGeom>
          <a:noFill/>
        </p:spPr>
        <p:txBody>
          <a:bodyPr wrap="none">
            <a:prstTxWarp prst="textDeflateTop">
              <a:avLst/>
            </a:prstTxWarp>
            <a:spAutoFit/>
          </a:bodyPr>
          <a:lstStyle/>
          <a:p>
            <a:pPr algn="ctr" eaLnBrk="1" hangingPunct="1">
              <a:defRPr/>
            </a:pPr>
            <a:r>
              <a:rPr lang="ru-RU" dirty="0">
                <a:ln w="10541" cmpd="sng">
                  <a:solidFill>
                    <a:srgbClr val="7D7D7D">
                      <a:tint val="100000"/>
                      <a:shade val="100000"/>
                      <a:satMod val="110000"/>
                    </a:srgbClr>
                  </a:solidFill>
                  <a:prstDash val="solid"/>
                </a:ln>
                <a:solidFill>
                  <a:srgbClr val="C00000"/>
                </a:solidFill>
              </a:rPr>
              <a:t>Оценка качества ООП</a:t>
            </a:r>
          </a:p>
        </p:txBody>
      </p:sp>
      <p:pic>
        <p:nvPicPr>
          <p:cNvPr id="34820" name="Picture 3" descr="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7675" y="188640"/>
            <a:ext cx="1076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755576" y="5301208"/>
            <a:ext cx="7992888" cy="1015663"/>
          </a:xfrm>
          <a:prstGeom prst="rect">
            <a:avLst/>
          </a:prstGeom>
        </p:spPr>
        <p:txBody>
          <a:bodyPr wrap="square">
            <a:spAutoFit/>
          </a:bodyPr>
          <a:lstStyle/>
          <a:p>
            <a:r>
              <a:rPr lang="ru-RU" altLang="ru-RU" sz="2000" dirty="0" smtClean="0"/>
              <a:t>ООП и </a:t>
            </a:r>
            <a:r>
              <a:rPr lang="ru-RU" altLang="ru-RU" sz="2000" u="sng" dirty="0" smtClean="0"/>
              <a:t>изменения </a:t>
            </a:r>
            <a:r>
              <a:rPr lang="ru-RU" altLang="ru-RU" sz="2000" dirty="0" smtClean="0"/>
              <a:t>в неё </a:t>
            </a:r>
          </a:p>
          <a:p>
            <a:pPr>
              <a:buFontTx/>
              <a:buChar char="-"/>
            </a:pPr>
            <a:r>
              <a:rPr lang="ru-RU" altLang="ru-RU" sz="2000" b="1" dirty="0" smtClean="0"/>
              <a:t>рассматриваются и принимаются педагогическим советом ОУ,  </a:t>
            </a:r>
          </a:p>
          <a:p>
            <a:pPr>
              <a:buFontTx/>
              <a:buChar char="-"/>
            </a:pPr>
            <a:r>
              <a:rPr lang="ru-RU" altLang="ru-RU" sz="2000" b="1" dirty="0" smtClean="0"/>
              <a:t>утверждаются приказом директора</a:t>
            </a:r>
            <a:r>
              <a:rPr lang="ru-RU" altLang="ru-RU" sz="2000" b="1" i="1" dirty="0" smtClean="0"/>
              <a:t>.</a:t>
            </a:r>
            <a:endParaRPr lang="ru-RU" altLang="ru-RU" sz="2000" b="1" i="1" dirty="0"/>
          </a:p>
        </p:txBody>
      </p:sp>
    </p:spTree>
    <p:extLst>
      <p:ext uri="{BB962C8B-B14F-4D97-AF65-F5344CB8AC3E}">
        <p14:creationId xmlns:p14="http://schemas.microsoft.com/office/powerpoint/2010/main" val="2074503678"/>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260648"/>
            <a:ext cx="8964488" cy="2954655"/>
          </a:xfrm>
          <a:prstGeom prst="rect">
            <a:avLst/>
          </a:prstGeom>
        </p:spPr>
        <p:txBody>
          <a:bodyPr wrap="square">
            <a:spAutoFit/>
          </a:bodyPr>
          <a:lstStyle/>
          <a:p>
            <a:r>
              <a:rPr lang="ru-RU" dirty="0" smtClean="0"/>
              <a:t> 19.1 ФГОС НОО                                                                            18.1.1. ФГОС ООО</a:t>
            </a:r>
          </a:p>
          <a:p>
            <a:r>
              <a:rPr lang="ru-RU" dirty="0" smtClean="0"/>
              <a:t> </a:t>
            </a:r>
            <a:r>
              <a:rPr lang="ru-RU" sz="2400" b="1" dirty="0" smtClean="0">
                <a:solidFill>
                  <a:srgbClr val="C00000"/>
                </a:solidFill>
              </a:rPr>
              <a:t>Пояснительная записка должна раскрывать:</a:t>
            </a:r>
          </a:p>
          <a:p>
            <a:pPr marL="342900" indent="-342900">
              <a:buAutoNum type="arabicParenR"/>
            </a:pPr>
            <a:r>
              <a:rPr lang="ru-RU" dirty="0" smtClean="0"/>
              <a:t>цель и задачи реализации основной образовательной программы, </a:t>
            </a:r>
            <a:r>
              <a:rPr lang="ru-RU" b="1" dirty="0" smtClean="0"/>
              <a:t>конкретизированные в соответствии с требованиями Стандарта к результатам освоения </a:t>
            </a:r>
            <a:r>
              <a:rPr lang="ru-RU" dirty="0" smtClean="0"/>
              <a:t>обучающимися основной образовательной программы соответствующего уровня;</a:t>
            </a:r>
          </a:p>
          <a:p>
            <a:r>
              <a:rPr lang="ru-RU" dirty="0" smtClean="0"/>
              <a:t>2) принципы и подходы к формированию основной образовательной программы основного общего образования (состав участников образовательных отношений – НОО);</a:t>
            </a:r>
          </a:p>
          <a:p>
            <a:r>
              <a:rPr lang="ru-RU" dirty="0" smtClean="0"/>
              <a:t>3) общую характеристику ООП (НОО);</a:t>
            </a:r>
          </a:p>
          <a:p>
            <a:r>
              <a:rPr lang="ru-RU" dirty="0" smtClean="0"/>
              <a:t>4) Общие подходы к организации внеурочной деятельности (НОО).</a:t>
            </a:r>
            <a:endParaRPr lang="ru-RU" dirty="0"/>
          </a:p>
        </p:txBody>
      </p:sp>
      <p:sp>
        <p:nvSpPr>
          <p:cNvPr id="4" name="Прямоугольник 3"/>
          <p:cNvSpPr/>
          <p:nvPr/>
        </p:nvSpPr>
        <p:spPr>
          <a:xfrm>
            <a:off x="467544" y="4653136"/>
            <a:ext cx="7920880" cy="646331"/>
          </a:xfrm>
          <a:prstGeom prst="rect">
            <a:avLst/>
          </a:prstGeom>
        </p:spPr>
        <p:txBody>
          <a:bodyPr wrap="square">
            <a:spAutoFit/>
          </a:bodyPr>
          <a:lstStyle/>
          <a:p>
            <a:pPr indent="-195263" algn="ctr" defTabSz="828675" hangingPunct="0">
              <a:buClr>
                <a:srgbClr val="000000"/>
              </a:buClr>
              <a:buSzPct val="45000"/>
            </a:pPr>
            <a:endParaRPr lang="ru-RU" altLang="ru-RU" dirty="0" smtClean="0">
              <a:latin typeface="Cambria" pitchFamily="18" charset="0"/>
              <a:ea typeface="Andale Sans UI"/>
              <a:cs typeface="Tahoma" pitchFamily="34" charset="0"/>
            </a:endParaRPr>
          </a:p>
          <a:p>
            <a:pPr indent="-195263" defTabSz="828675" hangingPunct="0">
              <a:buClr>
                <a:srgbClr val="000000"/>
              </a:buClr>
              <a:buSzPct val="45000"/>
              <a:buFontTx/>
              <a:buChar char="-"/>
            </a:pPr>
            <a:endParaRPr lang="ru-RU" altLang="ru-RU" dirty="0">
              <a:latin typeface="Times New Roman" pitchFamily="18" charset="0"/>
              <a:ea typeface="Andale Sans UI"/>
              <a:cs typeface="Tahoma" pitchFamily="34" charset="0"/>
            </a:endParaRPr>
          </a:p>
        </p:txBody>
      </p:sp>
      <p:sp>
        <p:nvSpPr>
          <p:cNvPr id="5" name="Прямоугольник 4"/>
          <p:cNvSpPr/>
          <p:nvPr/>
        </p:nvSpPr>
        <p:spPr>
          <a:xfrm>
            <a:off x="179512" y="3212976"/>
            <a:ext cx="8748464" cy="3416320"/>
          </a:xfrm>
          <a:prstGeom prst="rect">
            <a:avLst/>
          </a:prstGeom>
        </p:spPr>
        <p:txBody>
          <a:bodyPr wrap="square">
            <a:spAutoFit/>
          </a:bodyPr>
          <a:lstStyle/>
          <a:p>
            <a:pPr lvl="0" fontAlgn="base">
              <a:spcBef>
                <a:spcPct val="0"/>
              </a:spcBef>
              <a:spcAft>
                <a:spcPct val="0"/>
              </a:spcAft>
            </a:pPr>
            <a:r>
              <a:rPr lang="ru-RU" b="1" u="sng" dirty="0" smtClean="0">
                <a:latin typeface="Times New Roman" pitchFamily="18" charset="0"/>
                <a:ea typeface="Calibri" pitchFamily="34" charset="0"/>
                <a:cs typeface="Times New Roman" pitchFamily="18" charset="0"/>
              </a:rPr>
              <a:t>В Пояснительной записке следует:</a:t>
            </a:r>
            <a:endParaRPr lang="ru-RU" b="1" u="sng" dirty="0" smtClean="0">
              <a:latin typeface="Arial" pitchFamily="34" charset="0"/>
              <a:cs typeface="Arial" pitchFamily="34" charset="0"/>
            </a:endParaRPr>
          </a:p>
          <a:p>
            <a:pPr lvl="0" eaLnBrk="0" fontAlgn="base" hangingPunct="0">
              <a:spcBef>
                <a:spcPct val="0"/>
              </a:spcBef>
              <a:spcAft>
                <a:spcPct val="0"/>
              </a:spcAft>
            </a:pPr>
            <a:r>
              <a:rPr lang="ru-RU" dirty="0" smtClean="0">
                <a:solidFill>
                  <a:srgbClr val="FF0000"/>
                </a:solidFill>
                <a:latin typeface="Times New Roman" pitchFamily="18" charset="0"/>
                <a:ea typeface="Calibri" pitchFamily="34" charset="0"/>
                <a:cs typeface="Times New Roman" pitchFamily="18" charset="0"/>
              </a:rPr>
              <a:t>-  </a:t>
            </a:r>
            <a:r>
              <a:rPr lang="ru-RU" b="1" dirty="0" smtClean="0">
                <a:solidFill>
                  <a:srgbClr val="FF0000"/>
                </a:solidFill>
                <a:latin typeface="Times New Roman" panose="02020603050405020304" pitchFamily="18" charset="0"/>
                <a:ea typeface="Calibri" pitchFamily="34" charset="0"/>
                <a:cs typeface="Times New Roman" pitchFamily="18" charset="0"/>
              </a:rPr>
              <a:t>откорректировать </a:t>
            </a:r>
            <a:r>
              <a:rPr lang="ru-RU" dirty="0" smtClean="0">
                <a:solidFill>
                  <a:srgbClr val="FF0000"/>
                </a:solidFill>
                <a:latin typeface="Times New Roman" pitchFamily="18" charset="0"/>
                <a:ea typeface="Calibri" pitchFamily="34" charset="0"/>
                <a:cs typeface="Times New Roman" pitchFamily="18" charset="0"/>
              </a:rPr>
              <a:t>(обновить) </a:t>
            </a:r>
            <a:r>
              <a:rPr lang="ru-RU" dirty="0" smtClean="0">
                <a:latin typeface="Times New Roman" pitchFamily="18" charset="0"/>
                <a:ea typeface="Calibri" pitchFamily="34" charset="0"/>
                <a:cs typeface="Times New Roman" pitchFamily="18" charset="0"/>
              </a:rPr>
              <a:t>перечень нормативных правовых документов, на основе которых разработана ООП,</a:t>
            </a:r>
            <a:endParaRPr lang="ru-RU" dirty="0" smtClean="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buFontTx/>
              <a:buChar char="-"/>
            </a:pPr>
            <a:r>
              <a:rPr lang="ru-RU" dirty="0" smtClean="0">
                <a:latin typeface="Times New Roman" pitchFamily="18" charset="0"/>
                <a:ea typeface="Calibri" pitchFamily="34" charset="0"/>
                <a:cs typeface="Times New Roman" pitchFamily="18" charset="0"/>
              </a:rPr>
              <a:t>цель реализации ОПП </a:t>
            </a:r>
            <a:r>
              <a:rPr lang="ru-RU" b="1" dirty="0" smtClean="0">
                <a:latin typeface="Times New Roman" pitchFamily="18" charset="0"/>
                <a:ea typeface="Calibri" pitchFamily="34" charset="0"/>
                <a:cs typeface="Times New Roman" pitchFamily="18" charset="0"/>
              </a:rPr>
              <a:t>конкретизироват</a:t>
            </a:r>
            <a:r>
              <a:rPr lang="ru-RU" dirty="0" smtClean="0">
                <a:latin typeface="Times New Roman" pitchFamily="18" charset="0"/>
                <a:ea typeface="Calibri" pitchFamily="34" charset="0"/>
                <a:cs typeface="Times New Roman" pitchFamily="18" charset="0"/>
              </a:rPr>
              <a:t>ь в соответствии с требованиями ФГОС ,</a:t>
            </a:r>
            <a:endParaRPr lang="ru-RU" dirty="0" smtClean="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buFontTx/>
              <a:buChar char="-"/>
            </a:pPr>
            <a:r>
              <a:rPr lang="ru-RU" dirty="0" smtClean="0">
                <a:latin typeface="Times New Roman" pitchFamily="18" charset="0"/>
                <a:ea typeface="Calibri" pitchFamily="34" charset="0"/>
                <a:cs typeface="Times New Roman" pitchFamily="18" charset="0"/>
              </a:rPr>
              <a:t>в задачах реализации ООП </a:t>
            </a:r>
            <a:r>
              <a:rPr lang="ru-RU" b="1" dirty="0" smtClean="0">
                <a:latin typeface="Times New Roman" pitchFamily="18" charset="0"/>
                <a:ea typeface="Calibri" pitchFamily="34" charset="0"/>
                <a:cs typeface="Times New Roman" pitchFamily="18" charset="0"/>
              </a:rPr>
              <a:t>отразить специфику ОУ, </a:t>
            </a:r>
          </a:p>
          <a:p>
            <a:pPr eaLnBrk="0" fontAlgn="base" hangingPunct="0">
              <a:spcBef>
                <a:spcPct val="0"/>
              </a:spcBef>
              <a:spcAft>
                <a:spcPct val="0"/>
              </a:spcAft>
              <a:buFontTx/>
              <a:buChar char="-"/>
            </a:pP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внести информацию о соотношении </a:t>
            </a:r>
            <a:r>
              <a:rPr lang="ru-RU" dirty="0" smtClean="0">
                <a:latin typeface="Times New Roman" pitchFamily="18" charset="0"/>
                <a:cs typeface="Times New Roman" pitchFamily="18" charset="0"/>
              </a:rPr>
              <a:t>обязательной части и части, формируемой участниками образовательных отношений.</a:t>
            </a:r>
          </a:p>
          <a:p>
            <a:pPr eaLnBrk="0" fontAlgn="base" hangingPunct="0">
              <a:spcBef>
                <a:spcPct val="0"/>
              </a:spcBef>
              <a:spcAft>
                <a:spcPct val="0"/>
              </a:spcAft>
              <a:buFontTx/>
              <a:buChar char="-"/>
            </a:pPr>
            <a:r>
              <a:rPr lang="ru-RU" altLang="ru-RU" dirty="0" smtClean="0">
                <a:latin typeface="Times New Roman" panose="02020603050405020304" pitchFamily="18" charset="0"/>
                <a:ea typeface="Andale Sans UI"/>
                <a:cs typeface="Times New Roman" panose="02020603050405020304" pitchFamily="18" charset="0"/>
              </a:rPr>
              <a:t> отразить реализацию </a:t>
            </a:r>
            <a:r>
              <a:rPr lang="ru-RU" altLang="ru-RU" b="1" dirty="0" smtClean="0">
                <a:latin typeface="Times New Roman" panose="02020603050405020304" pitchFamily="18" charset="0"/>
                <a:ea typeface="Andale Sans UI"/>
                <a:cs typeface="Times New Roman" panose="02020603050405020304" pitchFamily="18" charset="0"/>
              </a:rPr>
              <a:t>принципа преемственности </a:t>
            </a:r>
            <a:r>
              <a:rPr lang="ru-RU" altLang="ru-RU" dirty="0" smtClean="0">
                <a:latin typeface="Times New Roman" panose="02020603050405020304" pitchFamily="18" charset="0"/>
                <a:ea typeface="Andale Sans UI"/>
                <a:cs typeface="Times New Roman" panose="02020603050405020304" pitchFamily="18" charset="0"/>
              </a:rPr>
              <a:t>по уровням  общего образования, </a:t>
            </a:r>
          </a:p>
          <a:p>
            <a:pPr eaLnBrk="0" fontAlgn="base" hangingPunct="0">
              <a:spcBef>
                <a:spcPct val="0"/>
              </a:spcBef>
              <a:spcAft>
                <a:spcPct val="0"/>
              </a:spcAft>
              <a:buFontTx/>
              <a:buChar char="-"/>
            </a:pPr>
            <a:r>
              <a:rPr lang="ru-RU" altLang="ru-RU" dirty="0" smtClean="0">
                <a:latin typeface="Times New Roman" panose="02020603050405020304" pitchFamily="18" charset="0"/>
                <a:ea typeface="Andale Sans UI"/>
                <a:cs typeface="Times New Roman" panose="02020603050405020304" pitchFamily="18" charset="0"/>
              </a:rPr>
              <a:t> внести данные </a:t>
            </a:r>
            <a:r>
              <a:rPr lang="ru-RU" altLang="ru-RU" b="1" dirty="0" smtClean="0">
                <a:latin typeface="Times New Roman" panose="02020603050405020304" pitchFamily="18" charset="0"/>
                <a:ea typeface="Andale Sans UI"/>
                <a:cs typeface="Times New Roman" panose="02020603050405020304" pitchFamily="18" charset="0"/>
              </a:rPr>
              <a:t>о информированности родителей </a:t>
            </a:r>
            <a:r>
              <a:rPr lang="ru-RU" altLang="ru-RU" dirty="0" smtClean="0">
                <a:latin typeface="Times New Roman" panose="02020603050405020304" pitchFamily="18" charset="0"/>
                <a:ea typeface="Andale Sans UI"/>
                <a:cs typeface="Times New Roman" panose="02020603050405020304" pitchFamily="18" charset="0"/>
              </a:rPr>
              <a:t>(законных представителей)  обучающихся об особенностях реализации ООП,</a:t>
            </a:r>
            <a:endParaRPr lang="ru-RU" dirty="0" smtClean="0">
              <a:latin typeface="Times New Roman" panose="02020603050405020304" pitchFamily="18" charset="0"/>
              <a:cs typeface="Times New Roman" panose="02020603050405020304" pitchFamily="18" charset="0"/>
            </a:endParaRPr>
          </a:p>
          <a:p>
            <a:pPr indent="-195263" defTabSz="828675" hangingPunct="0">
              <a:buClr>
                <a:srgbClr val="000000"/>
              </a:buClr>
              <a:buSzPct val="45000"/>
            </a:pPr>
            <a:r>
              <a:rPr lang="ru-RU" dirty="0" smtClean="0">
                <a:latin typeface="Times New Roman" panose="02020603050405020304" pitchFamily="18" charset="0"/>
                <a:cs typeface="Times New Roman" panose="02020603050405020304" pitchFamily="18" charset="0"/>
              </a:rPr>
              <a:t>- включить  </a:t>
            </a:r>
            <a:r>
              <a:rPr lang="ru-RU" b="1" dirty="0" smtClean="0">
                <a:solidFill>
                  <a:srgbClr val="FF0000"/>
                </a:solidFill>
                <a:latin typeface="Times New Roman" panose="02020603050405020304" pitchFamily="18" charset="0"/>
                <a:cs typeface="Times New Roman" panose="02020603050405020304" pitchFamily="18" charset="0"/>
              </a:rPr>
              <a:t>описание специфики ОУ </a:t>
            </a:r>
            <a:r>
              <a:rPr lang="ru-RU" dirty="0" smtClean="0">
                <a:latin typeface="Times New Roman" panose="02020603050405020304" pitchFamily="18" charset="0"/>
                <a:cs typeface="Times New Roman" panose="02020603050405020304" pitchFamily="18" charset="0"/>
              </a:rPr>
              <a:t>(в соответствии с программой развития, миссией), особенностей  контингента обучающихся, </a:t>
            </a:r>
            <a:r>
              <a:rPr lang="ru-RU" dirty="0" err="1" smtClean="0">
                <a:latin typeface="Times New Roman" panose="02020603050405020304" pitchFamily="18" charset="0"/>
                <a:cs typeface="Times New Roman" panose="02020603050405020304" pitchFamily="18" charset="0"/>
              </a:rPr>
              <a:t>социокультурного</a:t>
            </a:r>
            <a:r>
              <a:rPr lang="ru-RU" dirty="0" smtClean="0">
                <a:latin typeface="Times New Roman" pitchFamily="18" charset="0"/>
                <a:cs typeface="Times New Roman" pitchFamily="18" charset="0"/>
              </a:rPr>
              <a:t> окружения.</a:t>
            </a:r>
          </a:p>
        </p:txBody>
      </p:sp>
      <p:pic>
        <p:nvPicPr>
          <p:cNvPr id="6" name="Picture 4" descr="images"/>
          <p:cNvPicPr>
            <a:picLocks noChangeAspect="1" noChangeArrowheads="1"/>
          </p:cNvPicPr>
          <p:nvPr/>
        </p:nvPicPr>
        <p:blipFill>
          <a:blip r:embed="rId2" cstate="print"/>
          <a:srcRect/>
          <a:stretch>
            <a:fillRect/>
          </a:stretch>
        </p:blipFill>
        <p:spPr bwMode="auto">
          <a:xfrm>
            <a:off x="8067675" y="0"/>
            <a:ext cx="1076325" cy="762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96608"/>
            <a:ext cx="8496944" cy="6186309"/>
          </a:xfrm>
          <a:prstGeom prst="rect">
            <a:avLst/>
          </a:prstGeom>
        </p:spPr>
        <p:txBody>
          <a:bodyPr wrap="square">
            <a:spAutoFit/>
          </a:bodyPr>
          <a:lstStyle/>
          <a:p>
            <a:pPr lvl="0"/>
            <a:r>
              <a:rPr lang="ru-RU" b="1" u="sng" dirty="0" smtClean="0">
                <a:solidFill>
                  <a:srgbClr val="C00000"/>
                </a:solidFill>
                <a:latin typeface="Times New Roman" pitchFamily="18" charset="0"/>
                <a:cs typeface="Times New Roman" pitchFamily="18" charset="0"/>
              </a:rPr>
              <a:t>В части «Планируемые результаты освоения ООП» необходимо</a:t>
            </a:r>
            <a:r>
              <a:rPr lang="ru-RU" b="1" dirty="0" smtClean="0">
                <a:solidFill>
                  <a:srgbClr val="C00000"/>
                </a:solidFill>
                <a:latin typeface="Times New Roman" pitchFamily="18" charset="0"/>
                <a:cs typeface="Times New Roman" pitchFamily="18" charset="0"/>
              </a:rPr>
              <a:t>:</a:t>
            </a:r>
          </a:p>
          <a:p>
            <a:pPr lvl="0"/>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представить основные группы планируемых результатов, </a:t>
            </a:r>
            <a:r>
              <a:rPr lang="ru-RU" b="1" i="1" u="sng" dirty="0" smtClean="0">
                <a:latin typeface="Times New Roman" pitchFamily="18" charset="0"/>
                <a:cs typeface="Times New Roman" pitchFamily="18" charset="0"/>
              </a:rPr>
              <a:t>конкретизированные к специфике ОУ;</a:t>
            </a:r>
          </a:p>
          <a:p>
            <a:r>
              <a:rPr lang="ru-RU" dirty="0" smtClean="0">
                <a:latin typeface="Times New Roman" pitchFamily="18" charset="0"/>
                <a:cs typeface="Times New Roman" pitchFamily="18" charset="0"/>
              </a:rPr>
              <a:t>- описать </a:t>
            </a:r>
            <a:r>
              <a:rPr lang="ru-RU" b="1" dirty="0" smtClean="0">
                <a:latin typeface="Times New Roman" pitchFamily="18" charset="0"/>
                <a:cs typeface="Times New Roman" pitchFamily="18" charset="0"/>
              </a:rPr>
              <a:t>связь</a:t>
            </a:r>
            <a:r>
              <a:rPr lang="ru-RU" dirty="0" smtClean="0">
                <a:latin typeface="Times New Roman" pitchFamily="18" charset="0"/>
                <a:cs typeface="Times New Roman" pitchFamily="18" charset="0"/>
              </a:rPr>
              <a:t> между требованиями ФГОС, образовательной деятельностью и системой оценки результатов освоения обучающимися ООП; </a:t>
            </a:r>
          </a:p>
          <a:p>
            <a:r>
              <a:rPr lang="ru-RU" dirty="0" smtClean="0">
                <a:latin typeface="Times New Roman" pitchFamily="18" charset="0"/>
                <a:cs typeface="Times New Roman" pitchFamily="18" charset="0"/>
              </a:rPr>
              <a:t>- представить планируемые результаты освоения ООП как </a:t>
            </a:r>
            <a:r>
              <a:rPr lang="ru-RU" b="1" dirty="0" smtClean="0">
                <a:latin typeface="Times New Roman" pitchFamily="18" charset="0"/>
                <a:cs typeface="Times New Roman" pitchFamily="18" charset="0"/>
              </a:rPr>
              <a:t>содержательную и </a:t>
            </a:r>
            <a:r>
              <a:rPr lang="ru-RU" b="1" dirty="0" err="1" smtClean="0">
                <a:latin typeface="Times New Roman" pitchFamily="18" charset="0"/>
                <a:cs typeface="Times New Roman" pitchFamily="18" charset="0"/>
              </a:rPr>
              <a:t>критериальную</a:t>
            </a:r>
            <a:r>
              <a:rPr lang="ru-RU" b="1" dirty="0" smtClean="0">
                <a:latin typeface="Times New Roman" pitchFamily="18" charset="0"/>
                <a:cs typeface="Times New Roman" pitchFamily="18" charset="0"/>
              </a:rPr>
              <a:t> основу для разработки</a:t>
            </a:r>
            <a:r>
              <a:rPr lang="ru-RU" dirty="0" smtClean="0">
                <a:latin typeface="Times New Roman" pitchFamily="18" charset="0"/>
                <a:cs typeface="Times New Roman" pitchFamily="18" charset="0"/>
              </a:rPr>
              <a:t> рабочих программ учебных предметов, рабочих программ курсов внеурочной деятельности, курсов </a:t>
            </a:r>
            <a:r>
              <a:rPr lang="ru-RU" dirty="0" err="1" smtClean="0">
                <a:latin typeface="Times New Roman" pitchFamily="18" charset="0"/>
                <a:cs typeface="Times New Roman" pitchFamily="18" charset="0"/>
              </a:rPr>
              <a:t>метапредметной</a:t>
            </a:r>
            <a:r>
              <a:rPr lang="ru-RU" dirty="0" smtClean="0">
                <a:latin typeface="Times New Roman" pitchFamily="18" charset="0"/>
                <a:cs typeface="Times New Roman" pitchFamily="18" charset="0"/>
              </a:rPr>
              <a:t> направленности, программы воспитания, коррекционной работы;</a:t>
            </a:r>
          </a:p>
          <a:p>
            <a:pPr>
              <a:buFontTx/>
              <a:buChar char="-"/>
            </a:pPr>
            <a:r>
              <a:rPr lang="ru-RU" dirty="0" smtClean="0">
                <a:latin typeface="Times New Roman" pitchFamily="18" charset="0"/>
                <a:cs typeface="Times New Roman" pitchFamily="18" charset="0"/>
              </a:rPr>
              <a:t>обратить внимание на наличие планируемых результатов по </a:t>
            </a:r>
            <a:r>
              <a:rPr lang="ru-RU" b="1" u="sng" dirty="0" smtClean="0">
                <a:latin typeface="Times New Roman" pitchFamily="18" charset="0"/>
                <a:cs typeface="Times New Roman" pitchFamily="18" charset="0"/>
              </a:rPr>
              <a:t>предметным областям «Основы духовно-нравственной культуры народов России»  (ООП ООО) </a:t>
            </a:r>
            <a:r>
              <a:rPr lang="ru-RU" i="1" dirty="0" smtClean="0">
                <a:latin typeface="Times New Roman" pitchFamily="18" charset="0"/>
                <a:cs typeface="Times New Roman" pitchFamily="18" charset="0"/>
              </a:rPr>
              <a:t>(Письмо </a:t>
            </a:r>
            <a:r>
              <a:rPr lang="ru-RU" i="1" dirty="0" err="1" smtClean="0">
                <a:latin typeface="Times New Roman" pitchFamily="18" charset="0"/>
                <a:cs typeface="Times New Roman" pitchFamily="18" charset="0"/>
              </a:rPr>
              <a:t>Минобрнауки</a:t>
            </a:r>
            <a:r>
              <a:rPr lang="ru-RU" i="1" dirty="0" smtClean="0">
                <a:latin typeface="Times New Roman" pitchFamily="18" charset="0"/>
                <a:cs typeface="Times New Roman" pitchFamily="18" charset="0"/>
              </a:rPr>
              <a:t> РФ от 19.01.2018 № 08-96), </a:t>
            </a:r>
            <a:r>
              <a:rPr lang="ru-RU" b="1" dirty="0" smtClean="0">
                <a:latin typeface="Times New Roman" pitchFamily="18" charset="0"/>
                <a:cs typeface="Times New Roman" pitchFamily="18" charset="0"/>
              </a:rPr>
              <a:t>«Родной язык (русский)», Родная литература (русская)», Иностранные языки </a:t>
            </a:r>
            <a:r>
              <a:rPr lang="ru-RU" b="1" i="1" dirty="0" smtClean="0">
                <a:latin typeface="Times New Roman" pitchFamily="18" charset="0"/>
                <a:cs typeface="Times New Roman" pitchFamily="18" charset="0"/>
              </a:rPr>
              <a:t>(второй иностранный язык</a:t>
            </a:r>
            <a:r>
              <a:rPr lang="ru-RU" i="1" dirty="0" smtClean="0">
                <a:latin typeface="Times New Roman" pitchFamily="18" charset="0"/>
                <a:cs typeface="Times New Roman" pitchFamily="18" charset="0"/>
              </a:rPr>
              <a:t>), </a:t>
            </a:r>
            <a:r>
              <a:rPr lang="ru-RU" u="sng" dirty="0" smtClean="0">
                <a:latin typeface="Times New Roman" pitchFamily="18" charset="0"/>
                <a:cs typeface="Times New Roman" pitchFamily="18" charset="0"/>
              </a:rPr>
              <a:t>по</a:t>
            </a:r>
            <a:r>
              <a:rPr lang="ru-RU" i="1" u="sng" dirty="0" smtClean="0">
                <a:latin typeface="Times New Roman" pitchFamily="18" charset="0"/>
                <a:cs typeface="Times New Roman" pitchFamily="18" charset="0"/>
              </a:rPr>
              <a:t> </a:t>
            </a:r>
            <a:r>
              <a:rPr lang="ru-RU" u="sng" dirty="0" smtClean="0">
                <a:latin typeface="Times New Roman" pitchFamily="18" charset="0"/>
                <a:cs typeface="Times New Roman" pitchFamily="18" charset="0"/>
              </a:rPr>
              <a:t>предметам </a:t>
            </a:r>
            <a:r>
              <a:rPr lang="ru-RU" b="1" dirty="0" smtClean="0">
                <a:latin typeface="Times New Roman" pitchFamily="18" charset="0"/>
                <a:cs typeface="Times New Roman" pitchFamily="18" charset="0"/>
              </a:rPr>
              <a:t>части</a:t>
            </a:r>
            <a:r>
              <a:rPr lang="ru-RU" b="1" i="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формируемой участниками образовательных отношений, и курсам внеурочной деятельности</a:t>
            </a:r>
            <a:r>
              <a:rPr lang="ru-RU" dirty="0" smtClean="0">
                <a:latin typeface="Times New Roman" pitchFamily="18" charset="0"/>
                <a:cs typeface="Times New Roman" pitchFamily="18" charset="0"/>
              </a:rPr>
              <a:t>;</a:t>
            </a:r>
          </a:p>
          <a:p>
            <a:pPr>
              <a:buFontTx/>
              <a:buChar char="-"/>
            </a:pPr>
            <a:r>
              <a:rPr lang="ru-RU" i="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в предметных результатах по физической культуре обеспечить учет возможностей  освоения обучающимся физкультурно-спортивного комплекса </a:t>
            </a:r>
            <a:r>
              <a:rPr lang="ru-RU" b="1" dirty="0" smtClean="0">
                <a:latin typeface="Times New Roman" pitchFamily="18" charset="0"/>
                <a:cs typeface="Times New Roman" pitchFamily="18" charset="0"/>
              </a:rPr>
              <a:t>ГТО</a:t>
            </a:r>
            <a:r>
              <a:rPr lang="ru-RU" dirty="0" smtClean="0">
                <a:latin typeface="Times New Roman" pitchFamily="18" charset="0"/>
                <a:cs typeface="Times New Roman" pitchFamily="18" charset="0"/>
              </a:rPr>
              <a:t>.</a:t>
            </a:r>
          </a:p>
          <a:p>
            <a:pPr>
              <a:buFontTx/>
              <a:buChar char="-"/>
            </a:pPr>
            <a:endParaRPr lang="ru-RU"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Планируемые результаты </a:t>
            </a:r>
            <a:r>
              <a:rPr lang="ru-RU" b="1" u="sng" dirty="0" smtClean="0">
                <a:latin typeface="Times New Roman" pitchFamily="18" charset="0"/>
                <a:cs typeface="Times New Roman" pitchFamily="18" charset="0"/>
              </a:rPr>
              <a:t>не должны</a:t>
            </a:r>
            <a:r>
              <a:rPr lang="ru-RU" dirty="0" smtClean="0">
                <a:latin typeface="Times New Roman" pitchFamily="18" charset="0"/>
                <a:cs typeface="Times New Roman" pitchFamily="18" charset="0"/>
              </a:rPr>
              <a:t> быть представлены только требованиями к ним (ФГОС). Предметные результаты следует представить  по уровням освоения (базовый и повышенный) в формулировках: </a:t>
            </a:r>
            <a:r>
              <a:rPr lang="ru-RU" b="1" dirty="0" smtClean="0">
                <a:latin typeface="Times New Roman" pitchFamily="18" charset="0"/>
                <a:cs typeface="Times New Roman" pitchFamily="18" charset="0"/>
              </a:rPr>
              <a:t>выпускник научиться, выпускник получит возможность научиться</a:t>
            </a:r>
            <a:r>
              <a:rPr lang="ru-RU" dirty="0" smtClean="0">
                <a:latin typeface="Times New Roman" pitchFamily="18" charset="0"/>
                <a:cs typeface="Times New Roman" pitchFamily="18" charset="0"/>
              </a:rPr>
              <a:t>.</a:t>
            </a:r>
          </a:p>
        </p:txBody>
      </p:sp>
      <p:pic>
        <p:nvPicPr>
          <p:cNvPr id="11" name="Picture 4" descr="images"/>
          <p:cNvPicPr>
            <a:picLocks noChangeAspect="1" noChangeArrowheads="1"/>
          </p:cNvPicPr>
          <p:nvPr/>
        </p:nvPicPr>
        <p:blipFill>
          <a:blip r:embed="rId2" cstate="print"/>
          <a:srcRect/>
          <a:stretch>
            <a:fillRect/>
          </a:stretch>
        </p:blipFill>
        <p:spPr bwMode="auto">
          <a:xfrm>
            <a:off x="7812360" y="6096000"/>
            <a:ext cx="1076325" cy="762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784976" cy="5847755"/>
          </a:xfrm>
          <a:prstGeom prst="rect">
            <a:avLst/>
          </a:prstGeom>
        </p:spPr>
        <p:txBody>
          <a:bodyPr wrap="square">
            <a:spAutoFit/>
          </a:bodyPr>
          <a:lstStyle/>
          <a:p>
            <a:r>
              <a:rPr lang="ru-RU" sz="1600" dirty="0" smtClean="0"/>
              <a:t> 19.9 ФГОС НОО                                                                                            18.1.3. ФГОС ОО </a:t>
            </a:r>
          </a:p>
          <a:p>
            <a:endParaRPr lang="ru-RU" sz="1600" dirty="0" smtClean="0"/>
          </a:p>
          <a:p>
            <a:r>
              <a:rPr lang="ru-RU" b="1" dirty="0" smtClean="0">
                <a:solidFill>
                  <a:srgbClr val="C00000"/>
                </a:solidFill>
              </a:rPr>
              <a:t>Система оценки достижения планируемых результатов освоения основной образовательной программы должна:</a:t>
            </a:r>
          </a:p>
          <a:p>
            <a:endParaRPr lang="ru-RU" b="1" dirty="0" smtClean="0">
              <a:solidFill>
                <a:srgbClr val="C00000"/>
              </a:solidFill>
            </a:endParaRPr>
          </a:p>
          <a:p>
            <a:r>
              <a:rPr lang="ru-RU" sz="1600" dirty="0" smtClean="0"/>
              <a:t>1) определять/закреплять  основные направления и цели оценочной деятельности, ориентированной на управление качеством образования, </a:t>
            </a:r>
            <a:r>
              <a:rPr lang="ru-RU" sz="1600" b="1" dirty="0" smtClean="0"/>
              <a:t>описывать объект и содержание оценки, критерии, процедуры и состав инструментария оценивания, формы представления результатов, условия и границы применения системы оценки;</a:t>
            </a:r>
          </a:p>
          <a:p>
            <a:r>
              <a:rPr lang="ru-RU" sz="1600" dirty="0" smtClean="0"/>
              <a:t>2) ориентировать образовательную деятельность на духовно-нравственное развитие и воспитание обучающихся, реализацию требований к результатам освоения основной образовательной программы;</a:t>
            </a:r>
          </a:p>
          <a:p>
            <a:r>
              <a:rPr lang="ru-RU" sz="1600" dirty="0" smtClean="0"/>
              <a:t>3) </a:t>
            </a:r>
            <a:r>
              <a:rPr lang="ru-RU" sz="1600" b="1" dirty="0" smtClean="0"/>
              <a:t>обеспечивать комплексный подход </a:t>
            </a:r>
            <a:r>
              <a:rPr lang="ru-RU" sz="1600" dirty="0" smtClean="0"/>
              <a:t>к оценке результатов освоения основной образовательной программы, позволяющий вести оценку предметных, </a:t>
            </a:r>
            <a:r>
              <a:rPr lang="ru-RU" sz="1600" dirty="0" err="1" smtClean="0"/>
              <a:t>метапредметных</a:t>
            </a:r>
            <a:r>
              <a:rPr lang="ru-RU" sz="1600" dirty="0" smtClean="0"/>
              <a:t> и личностных результатов;</a:t>
            </a:r>
          </a:p>
          <a:p>
            <a:r>
              <a:rPr lang="ru-RU" sz="1600" dirty="0" smtClean="0"/>
              <a:t>4) </a:t>
            </a:r>
            <a:r>
              <a:rPr lang="ru-RU" sz="1600" b="1" dirty="0" smtClean="0"/>
              <a:t>обеспечивать оценку динамики индивидуальных достижений обучающихся </a:t>
            </a:r>
            <a:r>
              <a:rPr lang="ru-RU" sz="1600" dirty="0" smtClean="0"/>
              <a:t>в процессе освоения основной общеобразовательной программы;</a:t>
            </a:r>
          </a:p>
          <a:p>
            <a:r>
              <a:rPr lang="ru-RU" sz="1600" dirty="0" smtClean="0"/>
              <a:t>5) </a:t>
            </a:r>
            <a:r>
              <a:rPr lang="ru-RU" sz="1600" b="1" dirty="0" smtClean="0"/>
              <a:t>предусматривать использование разнообразных методов и форм, взаимно дополняющих друг друга</a:t>
            </a:r>
            <a:r>
              <a:rPr lang="ru-RU" sz="1600" dirty="0" smtClean="0"/>
              <a:t> (стандартизированные письменные и устные работы, проекты, практические работы, творческие работы, самоанализ и самооценка, наблюдения, испытания (тесты) и иное);</a:t>
            </a:r>
          </a:p>
          <a:p>
            <a:r>
              <a:rPr lang="ru-RU" sz="1600" dirty="0" smtClean="0"/>
              <a:t>6) </a:t>
            </a:r>
            <a:r>
              <a:rPr lang="ru-RU" sz="1600" b="1" dirty="0" smtClean="0"/>
              <a:t>позволять использовать результаты итоговой оценки выпускников, </a:t>
            </a:r>
            <a:r>
              <a:rPr lang="ru-RU" sz="1600" dirty="0" smtClean="0"/>
              <a:t>характеризующие уровень достижения планируемых результатов освоения основной образовательной программы, </a:t>
            </a:r>
            <a:r>
              <a:rPr lang="ru-RU" sz="1600" b="1" dirty="0" smtClean="0"/>
              <a:t>как основы для оценки деятельности организации</a:t>
            </a:r>
            <a:r>
              <a:rPr lang="ru-RU" sz="1600" dirty="0" smtClean="0"/>
              <a:t>, осуществляющей образовательную деятельность и системы образования разного уровня.</a:t>
            </a:r>
            <a:endParaRPr lang="ru-RU" sz="1200" dirty="0"/>
          </a:p>
        </p:txBody>
      </p:sp>
      <p:pic>
        <p:nvPicPr>
          <p:cNvPr id="3" name="Picture 4" descr="images"/>
          <p:cNvPicPr>
            <a:picLocks noChangeAspect="1" noChangeArrowheads="1"/>
          </p:cNvPicPr>
          <p:nvPr/>
        </p:nvPicPr>
        <p:blipFill>
          <a:blip r:embed="rId2" cstate="print"/>
          <a:srcRect/>
          <a:stretch>
            <a:fillRect/>
          </a:stretch>
        </p:blipFill>
        <p:spPr bwMode="auto">
          <a:xfrm>
            <a:off x="7884368" y="6096000"/>
            <a:ext cx="1076325" cy="762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4291052265"/>
              </p:ext>
            </p:extLst>
          </p:nvPr>
        </p:nvGraphicFramePr>
        <p:xfrm>
          <a:off x="179512" y="332656"/>
          <a:ext cx="8640960" cy="6403464"/>
        </p:xfrm>
        <a:graphic>
          <a:graphicData uri="http://schemas.openxmlformats.org/drawingml/2006/table">
            <a:tbl>
              <a:tblPr firstRow="1" firstCol="1" bandRow="1">
                <a:tableStyleId>{5C22544A-7EE6-4342-B048-85BDC9FD1C3A}</a:tableStyleId>
              </a:tblPr>
              <a:tblGrid>
                <a:gridCol w="6280519">
                  <a:extLst>
                    <a:ext uri="{9D8B030D-6E8A-4147-A177-3AD203B41FA5}">
                      <a16:colId xmlns:a16="http://schemas.microsoft.com/office/drawing/2014/main" xmlns="" val="20000"/>
                    </a:ext>
                  </a:extLst>
                </a:gridCol>
                <a:gridCol w="2360441">
                  <a:extLst>
                    <a:ext uri="{9D8B030D-6E8A-4147-A177-3AD203B41FA5}">
                      <a16:colId xmlns:a16="http://schemas.microsoft.com/office/drawing/2014/main" xmlns="" val="20001"/>
                    </a:ext>
                  </a:extLst>
                </a:gridCol>
              </a:tblGrid>
              <a:tr h="191618">
                <a:tc gridSpan="2">
                  <a:txBody>
                    <a:bodyPr/>
                    <a:lstStyle/>
                    <a:p>
                      <a:pPr>
                        <a:spcAft>
                          <a:spcPts val="0"/>
                        </a:spcAft>
                      </a:pPr>
                      <a:r>
                        <a:rPr lang="ru-RU" sz="1400" dirty="0">
                          <a:effectLst/>
                          <a:latin typeface="+mn-lt"/>
                        </a:rPr>
                        <a:t>1.2. Содержательный раздел ООП </a:t>
                      </a:r>
                      <a:r>
                        <a:rPr lang="ru-RU" sz="1400" dirty="0" smtClean="0">
                          <a:effectLst/>
                          <a:latin typeface="+mn-lt"/>
                        </a:rPr>
                        <a:t>:</a:t>
                      </a:r>
                    </a:p>
                    <a:p>
                      <a:pPr>
                        <a:spcAft>
                          <a:spcPts val="0"/>
                        </a:spcAft>
                      </a:pPr>
                      <a:endParaRPr lang="ru-RU" sz="1400" dirty="0">
                        <a:effectLst/>
                        <a:latin typeface="+mn-lt"/>
                        <a:ea typeface="Times New Roman"/>
                      </a:endParaRPr>
                    </a:p>
                  </a:txBody>
                  <a:tcPr marL="32308" marR="32308" marT="0" marB="0"/>
                </a:tc>
                <a:tc hMerge="1">
                  <a:txBody>
                    <a:bodyPr/>
                    <a:lstStyle/>
                    <a:p>
                      <a:endParaRPr lang="ru-RU"/>
                    </a:p>
                  </a:txBody>
                  <a:tcPr/>
                </a:tc>
                <a:extLst>
                  <a:ext uri="{0D108BD9-81ED-4DB2-BD59-A6C34878D82A}">
                    <a16:rowId xmlns:a16="http://schemas.microsoft.com/office/drawing/2014/main" xmlns="" val="10000"/>
                  </a:ext>
                </a:extLst>
              </a:tr>
              <a:tr h="456451">
                <a:tc>
                  <a:txBody>
                    <a:bodyPr/>
                    <a:lstStyle/>
                    <a:p>
                      <a:pPr marR="21590" algn="just">
                        <a:spcAft>
                          <a:spcPts val="0"/>
                        </a:spcAft>
                        <a:tabLst>
                          <a:tab pos="652145" algn="l"/>
                        </a:tabLst>
                      </a:pPr>
                      <a:r>
                        <a:rPr lang="ru-RU" sz="1400" dirty="0">
                          <a:effectLst/>
                          <a:latin typeface="+mn-lt"/>
                        </a:rPr>
                        <a:t>Программа развития универсальных учебных действий (программа формирования общеучебных умений и </a:t>
                      </a:r>
                      <a:r>
                        <a:rPr lang="ru-RU" sz="1400" dirty="0" smtClean="0">
                          <a:effectLst/>
                          <a:latin typeface="+mn-lt"/>
                        </a:rPr>
                        <a:t>навыков – НОО ) </a:t>
                      </a:r>
                      <a:endParaRPr lang="ru-RU" sz="1400" dirty="0">
                        <a:effectLst/>
                        <a:latin typeface="+mn-lt"/>
                      </a:endParaRPr>
                    </a:p>
                  </a:txBody>
                  <a:tcPr marL="32308" marR="32308"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effectLst/>
                          <a:latin typeface="+mn-lt"/>
                        </a:rPr>
                        <a:t> </a:t>
                      </a:r>
                      <a:endParaRPr lang="ru-RU" sz="1400" dirty="0" smtClean="0">
                        <a:effectLst/>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effectLst/>
                          <a:latin typeface="+mn-lt"/>
                        </a:rPr>
                        <a:t>п. 19.4 ФГОС НОО,</a:t>
                      </a:r>
                    </a:p>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effectLst/>
                          <a:latin typeface="+mn-lt"/>
                        </a:rPr>
                        <a:t>п. 18.2.1. ФГОС ООО</a:t>
                      </a:r>
                      <a:endParaRPr lang="ru-RU" sz="1400" dirty="0" smtClean="0">
                        <a:effectLst/>
                        <a:latin typeface="+mn-lt"/>
                        <a:ea typeface="Times New Roman"/>
                      </a:endParaRPr>
                    </a:p>
                    <a:p>
                      <a:pPr>
                        <a:spcAft>
                          <a:spcPts val="0"/>
                        </a:spcAft>
                      </a:pPr>
                      <a:endParaRPr lang="ru-RU" sz="1400" dirty="0">
                        <a:effectLst/>
                        <a:latin typeface="+mn-lt"/>
                        <a:ea typeface="Times New Roman"/>
                      </a:endParaRPr>
                    </a:p>
                  </a:txBody>
                  <a:tcPr marL="32308" marR="32308" marT="0" marB="0"/>
                </a:tc>
                <a:extLst>
                  <a:ext uri="{0D108BD9-81ED-4DB2-BD59-A6C34878D82A}">
                    <a16:rowId xmlns:a16="http://schemas.microsoft.com/office/drawing/2014/main" xmlns="" val="10001"/>
                  </a:ext>
                </a:extLst>
              </a:tr>
              <a:tr h="216024">
                <a:tc>
                  <a:txBody>
                    <a:bodyPr/>
                    <a:lstStyle/>
                    <a:p>
                      <a:pPr marR="21590" algn="just">
                        <a:spcAft>
                          <a:spcPts val="0"/>
                        </a:spcAft>
                      </a:pPr>
                      <a:r>
                        <a:rPr lang="ru-RU" sz="1400" dirty="0">
                          <a:effectLst/>
                          <a:latin typeface="+mn-lt"/>
                        </a:rPr>
                        <a:t>Программы учебных предметов, </a:t>
                      </a:r>
                      <a:r>
                        <a:rPr lang="ru-RU" sz="1400" dirty="0" smtClean="0">
                          <a:effectLst/>
                          <a:latin typeface="+mn-lt"/>
                        </a:rPr>
                        <a:t>курсов :</a:t>
                      </a:r>
                      <a:endParaRPr lang="ru-RU" sz="1400" dirty="0">
                        <a:effectLst/>
                        <a:latin typeface="+mn-lt"/>
                        <a:ea typeface="Times New Roman"/>
                      </a:endParaRPr>
                    </a:p>
                  </a:txBody>
                  <a:tcPr marL="32308" marR="32308" marT="0" marB="0"/>
                </a:tc>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effectLst/>
                          <a:latin typeface="+mn-lt"/>
                        </a:rPr>
                        <a:t>п. 19.5 ФГОС НОО,</a:t>
                      </a:r>
                      <a:endParaRPr lang="ru-RU" sz="1400" dirty="0">
                        <a:effectLst/>
                        <a:highlight>
                          <a:srgbClr val="FFFF00"/>
                        </a:highlight>
                        <a:latin typeface="+mn-lt"/>
                      </a:endParaRPr>
                    </a:p>
                    <a:p>
                      <a:pPr>
                        <a:spcAft>
                          <a:spcPts val="0"/>
                        </a:spcAft>
                      </a:pPr>
                      <a:r>
                        <a:rPr lang="ru-RU" sz="1400" dirty="0" smtClean="0">
                          <a:effectLst/>
                          <a:latin typeface="+mn-lt"/>
                        </a:rPr>
                        <a:t>п. 18.2.2. ФГОС ООО</a:t>
                      </a:r>
                      <a:endParaRPr lang="ru-RU" sz="1400" dirty="0">
                        <a:effectLst/>
                        <a:latin typeface="+mn-lt"/>
                        <a:ea typeface="Times New Roman"/>
                      </a:endParaRPr>
                    </a:p>
                    <a:p>
                      <a:pPr>
                        <a:spcAft>
                          <a:spcPts val="0"/>
                        </a:spcAft>
                      </a:pPr>
                      <a:r>
                        <a:rPr lang="ru-RU" sz="1400" dirty="0">
                          <a:effectLst/>
                          <a:highlight>
                            <a:srgbClr val="FFFF00"/>
                          </a:highlight>
                          <a:latin typeface="+mn-lt"/>
                        </a:rPr>
                        <a:t> </a:t>
                      </a:r>
                      <a:endParaRPr lang="ru-RU" sz="1400" dirty="0">
                        <a:effectLst/>
                        <a:latin typeface="+mn-lt"/>
                        <a:ea typeface="Times New Roman"/>
                      </a:endParaRPr>
                    </a:p>
                    <a:p>
                      <a:pPr>
                        <a:spcAft>
                          <a:spcPts val="0"/>
                        </a:spcAft>
                      </a:pPr>
                      <a:r>
                        <a:rPr lang="ru-RU" sz="1400" dirty="0">
                          <a:effectLst/>
                          <a:highlight>
                            <a:srgbClr val="FFFF00"/>
                          </a:highlight>
                          <a:latin typeface="+mn-lt"/>
                        </a:rPr>
                        <a:t> </a:t>
                      </a:r>
                      <a:endParaRPr lang="ru-RU" sz="1400" dirty="0">
                        <a:effectLst/>
                        <a:latin typeface="+mn-lt"/>
                        <a:ea typeface="Times New Roman"/>
                      </a:endParaRPr>
                    </a:p>
                    <a:p>
                      <a:pPr>
                        <a:spcAft>
                          <a:spcPts val="0"/>
                        </a:spcAft>
                      </a:pPr>
                      <a:r>
                        <a:rPr lang="ru-RU" sz="1400" dirty="0">
                          <a:effectLst/>
                          <a:highlight>
                            <a:srgbClr val="FFFF00"/>
                          </a:highlight>
                          <a:latin typeface="+mn-lt"/>
                        </a:rPr>
                        <a:t> </a:t>
                      </a:r>
                      <a:endParaRPr lang="ru-RU" sz="1400" dirty="0">
                        <a:effectLst/>
                        <a:latin typeface="+mn-lt"/>
                        <a:ea typeface="Times New Roman"/>
                      </a:endParaRPr>
                    </a:p>
                  </a:txBody>
                  <a:tcPr marL="32308" marR="32308" marT="0" marB="0"/>
                </a:tc>
                <a:extLst>
                  <a:ext uri="{0D108BD9-81ED-4DB2-BD59-A6C34878D82A}">
                    <a16:rowId xmlns:a16="http://schemas.microsoft.com/office/drawing/2014/main" xmlns="" val="10002"/>
                  </a:ext>
                </a:extLst>
              </a:tr>
              <a:tr h="186905">
                <a:tc>
                  <a:txBody>
                    <a:bodyPr/>
                    <a:lstStyle/>
                    <a:p>
                      <a:pPr marR="21590" algn="just">
                        <a:spcAft>
                          <a:spcPts val="0"/>
                        </a:spcAft>
                      </a:pPr>
                      <a:r>
                        <a:rPr lang="ru-RU" sz="1400" b="0" dirty="0">
                          <a:effectLst/>
                          <a:latin typeface="+mn-lt"/>
                        </a:rPr>
                        <a:t>планируемые результаты освоения учебного предмета, курса</a:t>
                      </a:r>
                      <a:endParaRPr lang="ru-RU" sz="1400" b="0" dirty="0">
                        <a:effectLst/>
                        <a:latin typeface="+mn-lt"/>
                        <a:ea typeface="Times New Roman"/>
                      </a:endParaRPr>
                    </a:p>
                  </a:txBody>
                  <a:tcPr marL="32308" marR="32308" marT="0" marB="0"/>
                </a:tc>
                <a:tc vMerge="1">
                  <a:txBody>
                    <a:bodyPr/>
                    <a:lstStyle/>
                    <a:p>
                      <a:pPr>
                        <a:spcAft>
                          <a:spcPts val="0"/>
                        </a:spcAft>
                      </a:pPr>
                      <a:endParaRPr lang="ru-RU" sz="1200" dirty="0">
                        <a:effectLst/>
                        <a:latin typeface="Courier New"/>
                        <a:ea typeface="Times New Roman"/>
                      </a:endParaRPr>
                    </a:p>
                  </a:txBody>
                  <a:tcPr marL="32308" marR="32308" marT="0" marB="0"/>
                </a:tc>
                <a:extLst>
                  <a:ext uri="{0D108BD9-81ED-4DB2-BD59-A6C34878D82A}">
                    <a16:rowId xmlns:a16="http://schemas.microsoft.com/office/drawing/2014/main" xmlns="" val="10003"/>
                  </a:ext>
                </a:extLst>
              </a:tr>
              <a:tr h="186905">
                <a:tc>
                  <a:txBody>
                    <a:bodyPr/>
                    <a:lstStyle/>
                    <a:p>
                      <a:pPr marR="21590" algn="just">
                        <a:spcAft>
                          <a:spcPts val="0"/>
                        </a:spcAft>
                      </a:pPr>
                      <a:r>
                        <a:rPr lang="ru-RU" sz="1400" b="0" dirty="0">
                          <a:effectLst/>
                          <a:latin typeface="+mn-lt"/>
                        </a:rPr>
                        <a:t>содержание учебного предмета, курса</a:t>
                      </a:r>
                      <a:endParaRPr lang="ru-RU" sz="1400" b="0" dirty="0">
                        <a:effectLst/>
                        <a:latin typeface="+mn-lt"/>
                        <a:ea typeface="Times New Roman"/>
                      </a:endParaRPr>
                    </a:p>
                  </a:txBody>
                  <a:tcPr marL="32308" marR="32308" marT="0" marB="0"/>
                </a:tc>
                <a:tc vMerge="1">
                  <a:txBody>
                    <a:bodyPr/>
                    <a:lstStyle/>
                    <a:p>
                      <a:pPr>
                        <a:spcAft>
                          <a:spcPts val="0"/>
                        </a:spcAft>
                      </a:pPr>
                      <a:endParaRPr lang="ru-RU" sz="1200" dirty="0">
                        <a:effectLst/>
                        <a:latin typeface="Courier New"/>
                        <a:ea typeface="Times New Roman"/>
                      </a:endParaRPr>
                    </a:p>
                  </a:txBody>
                  <a:tcPr marL="32308" marR="32308" marT="0" marB="0"/>
                </a:tc>
                <a:extLst>
                  <a:ext uri="{0D108BD9-81ED-4DB2-BD59-A6C34878D82A}">
                    <a16:rowId xmlns:a16="http://schemas.microsoft.com/office/drawing/2014/main" xmlns="" val="10004"/>
                  </a:ext>
                </a:extLst>
              </a:tr>
              <a:tr h="373810">
                <a:tc>
                  <a:txBody>
                    <a:bodyPr/>
                    <a:lstStyle/>
                    <a:p>
                      <a:pPr marR="21590" algn="just">
                        <a:spcAft>
                          <a:spcPts val="0"/>
                        </a:spcAft>
                      </a:pPr>
                      <a:r>
                        <a:rPr lang="ru-RU" sz="1400" b="0" dirty="0">
                          <a:effectLst/>
                          <a:latin typeface="+mn-lt"/>
                        </a:rPr>
                        <a:t>тематическое планирования с указанием количества часов, отводимых на освоение каждой темы</a:t>
                      </a:r>
                      <a:endParaRPr lang="ru-RU" sz="1400" b="0" dirty="0">
                        <a:effectLst/>
                        <a:latin typeface="+mn-lt"/>
                        <a:ea typeface="Times New Roman"/>
                      </a:endParaRPr>
                    </a:p>
                  </a:txBody>
                  <a:tcPr marL="32308" marR="32308" marT="0" marB="0"/>
                </a:tc>
                <a:tc vMerge="1">
                  <a:txBody>
                    <a:bodyPr/>
                    <a:lstStyle/>
                    <a:p>
                      <a:pPr>
                        <a:spcAft>
                          <a:spcPts val="0"/>
                        </a:spcAft>
                      </a:pPr>
                      <a:endParaRPr lang="ru-RU" sz="1200" dirty="0">
                        <a:effectLst/>
                        <a:latin typeface="Courier New"/>
                        <a:ea typeface="Times New Roman"/>
                      </a:endParaRPr>
                    </a:p>
                  </a:txBody>
                  <a:tcPr marL="32308" marR="32308" marT="0" marB="0"/>
                </a:tc>
                <a:extLst>
                  <a:ext uri="{0D108BD9-81ED-4DB2-BD59-A6C34878D82A}">
                    <a16:rowId xmlns:a16="http://schemas.microsoft.com/office/drawing/2014/main" xmlns="" val="10005"/>
                  </a:ext>
                </a:extLst>
              </a:tr>
              <a:tr h="188484">
                <a:tc>
                  <a:txBody>
                    <a:bodyPr/>
                    <a:lstStyle/>
                    <a:p>
                      <a:pPr marR="21590" algn="just">
                        <a:spcAft>
                          <a:spcPts val="0"/>
                        </a:spcAft>
                      </a:pPr>
                      <a:r>
                        <a:rPr lang="ru-RU" sz="1400" dirty="0">
                          <a:effectLst/>
                          <a:latin typeface="+mn-lt"/>
                        </a:rPr>
                        <a:t>Программы курсов внеурочной деятельности </a:t>
                      </a:r>
                    </a:p>
                  </a:txBody>
                  <a:tcPr marL="32308" marR="32308" marT="0" marB="0"/>
                </a:tc>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effectLst/>
                          <a:latin typeface="+mn-lt"/>
                        </a:rPr>
                        <a:t>п. 19.5 ФГОС НОО,</a:t>
                      </a:r>
                    </a:p>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effectLst/>
                          <a:latin typeface="+mn-lt"/>
                        </a:rPr>
                        <a:t>п. 18.2.2. ФГОС ООО</a:t>
                      </a:r>
                      <a:endParaRPr lang="ru-RU" sz="1400" dirty="0">
                        <a:effectLst/>
                        <a:latin typeface="+mn-lt"/>
                        <a:ea typeface="Times New Roman"/>
                      </a:endParaRPr>
                    </a:p>
                    <a:p>
                      <a:pPr>
                        <a:spcAft>
                          <a:spcPts val="0"/>
                        </a:spcAft>
                      </a:pPr>
                      <a:r>
                        <a:rPr lang="ru-RU" sz="1400" dirty="0">
                          <a:effectLst/>
                          <a:highlight>
                            <a:srgbClr val="FFFF00"/>
                          </a:highlight>
                          <a:latin typeface="+mn-lt"/>
                        </a:rPr>
                        <a:t> </a:t>
                      </a:r>
                      <a:endParaRPr lang="ru-RU" sz="1400" dirty="0">
                        <a:effectLst/>
                        <a:latin typeface="+mn-lt"/>
                        <a:ea typeface="Times New Roman"/>
                      </a:endParaRPr>
                    </a:p>
                    <a:p>
                      <a:pPr>
                        <a:spcAft>
                          <a:spcPts val="0"/>
                        </a:spcAft>
                      </a:pPr>
                      <a:r>
                        <a:rPr lang="ru-RU" sz="1400" dirty="0">
                          <a:effectLst/>
                          <a:highlight>
                            <a:srgbClr val="FFFF00"/>
                          </a:highlight>
                          <a:latin typeface="+mn-lt"/>
                        </a:rPr>
                        <a:t> </a:t>
                      </a:r>
                      <a:endParaRPr lang="ru-RU" sz="1400" dirty="0">
                        <a:effectLst/>
                        <a:latin typeface="+mn-lt"/>
                        <a:ea typeface="Times New Roman"/>
                      </a:endParaRPr>
                    </a:p>
                    <a:p>
                      <a:pPr>
                        <a:spcAft>
                          <a:spcPts val="0"/>
                        </a:spcAft>
                      </a:pPr>
                      <a:r>
                        <a:rPr lang="ru-RU" sz="1400" dirty="0">
                          <a:effectLst/>
                          <a:highlight>
                            <a:srgbClr val="FFFF00"/>
                          </a:highlight>
                          <a:latin typeface="+mn-lt"/>
                        </a:rPr>
                        <a:t> </a:t>
                      </a:r>
                      <a:endParaRPr lang="ru-RU" sz="1400" dirty="0">
                        <a:effectLst/>
                        <a:latin typeface="+mn-lt"/>
                        <a:ea typeface="Times New Roman"/>
                      </a:endParaRPr>
                    </a:p>
                  </a:txBody>
                  <a:tcPr marL="32308" marR="32308" marT="0" marB="0"/>
                </a:tc>
                <a:extLst>
                  <a:ext uri="{0D108BD9-81ED-4DB2-BD59-A6C34878D82A}">
                    <a16:rowId xmlns:a16="http://schemas.microsoft.com/office/drawing/2014/main" xmlns="" val="10006"/>
                  </a:ext>
                </a:extLst>
              </a:tr>
              <a:tr h="186905">
                <a:tc>
                  <a:txBody>
                    <a:bodyPr/>
                    <a:lstStyle/>
                    <a:p>
                      <a:pPr marR="21590" algn="just">
                        <a:spcAft>
                          <a:spcPts val="0"/>
                        </a:spcAft>
                      </a:pPr>
                      <a:r>
                        <a:rPr lang="ru-RU" sz="1400" b="0" dirty="0">
                          <a:effectLst/>
                          <a:latin typeface="+mn-lt"/>
                        </a:rPr>
                        <a:t>результаты освоения курса внеурочной деятельности</a:t>
                      </a:r>
                      <a:endParaRPr lang="ru-RU" sz="1400" b="0" dirty="0">
                        <a:effectLst/>
                        <a:latin typeface="+mn-lt"/>
                        <a:ea typeface="Times New Roman"/>
                      </a:endParaRPr>
                    </a:p>
                  </a:txBody>
                  <a:tcPr marL="32308" marR="32308" marT="0" marB="0"/>
                </a:tc>
                <a:tc vMerge="1">
                  <a:txBody>
                    <a:bodyPr/>
                    <a:lstStyle/>
                    <a:p>
                      <a:pPr>
                        <a:spcAft>
                          <a:spcPts val="0"/>
                        </a:spcAft>
                      </a:pPr>
                      <a:endParaRPr lang="ru-RU" sz="1200" dirty="0">
                        <a:effectLst/>
                        <a:latin typeface="Courier New"/>
                        <a:ea typeface="Times New Roman"/>
                      </a:endParaRPr>
                    </a:p>
                  </a:txBody>
                  <a:tcPr marL="32308" marR="32308" marT="0" marB="0"/>
                </a:tc>
                <a:extLst>
                  <a:ext uri="{0D108BD9-81ED-4DB2-BD59-A6C34878D82A}">
                    <a16:rowId xmlns:a16="http://schemas.microsoft.com/office/drawing/2014/main" xmlns="" val="10007"/>
                  </a:ext>
                </a:extLst>
              </a:tr>
              <a:tr h="373810">
                <a:tc>
                  <a:txBody>
                    <a:bodyPr/>
                    <a:lstStyle/>
                    <a:p>
                      <a:pPr marR="21590" algn="just">
                        <a:spcAft>
                          <a:spcPts val="0"/>
                        </a:spcAft>
                      </a:pPr>
                      <a:r>
                        <a:rPr lang="ru-RU" sz="1400" b="0" dirty="0">
                          <a:effectLst/>
                          <a:latin typeface="+mn-lt"/>
                        </a:rPr>
                        <a:t>содержание курса внеурочной деятельности с указанием форм организации и видов деятельности</a:t>
                      </a:r>
                      <a:endParaRPr lang="ru-RU" sz="1400" b="0" dirty="0">
                        <a:effectLst/>
                        <a:latin typeface="+mn-lt"/>
                        <a:ea typeface="Times New Roman"/>
                      </a:endParaRPr>
                    </a:p>
                  </a:txBody>
                  <a:tcPr marL="32308" marR="32308" marT="0" marB="0"/>
                </a:tc>
                <a:tc vMerge="1">
                  <a:txBody>
                    <a:bodyPr/>
                    <a:lstStyle/>
                    <a:p>
                      <a:pPr>
                        <a:spcAft>
                          <a:spcPts val="0"/>
                        </a:spcAft>
                      </a:pPr>
                      <a:endParaRPr lang="ru-RU" sz="1200" dirty="0">
                        <a:effectLst/>
                        <a:latin typeface="Courier New"/>
                        <a:ea typeface="Times New Roman"/>
                      </a:endParaRPr>
                    </a:p>
                  </a:txBody>
                  <a:tcPr marL="32308" marR="32308" marT="0" marB="0"/>
                </a:tc>
                <a:extLst>
                  <a:ext uri="{0D108BD9-81ED-4DB2-BD59-A6C34878D82A}">
                    <a16:rowId xmlns:a16="http://schemas.microsoft.com/office/drawing/2014/main" xmlns="" val="10008"/>
                  </a:ext>
                </a:extLst>
              </a:tr>
              <a:tr h="186905">
                <a:tc>
                  <a:txBody>
                    <a:bodyPr/>
                    <a:lstStyle/>
                    <a:p>
                      <a:pPr marR="21590" algn="just">
                        <a:spcAft>
                          <a:spcPts val="0"/>
                        </a:spcAft>
                      </a:pPr>
                      <a:r>
                        <a:rPr lang="ru-RU" sz="1400" b="0" dirty="0">
                          <a:effectLst/>
                          <a:latin typeface="+mn-lt"/>
                        </a:rPr>
                        <a:t>тематическое планирование </a:t>
                      </a:r>
                      <a:endParaRPr lang="ru-RU" sz="1400" b="0" dirty="0">
                        <a:effectLst/>
                        <a:latin typeface="+mn-lt"/>
                        <a:ea typeface="Times New Roman"/>
                      </a:endParaRPr>
                    </a:p>
                  </a:txBody>
                  <a:tcPr marL="32308" marR="32308" marT="0" marB="0"/>
                </a:tc>
                <a:tc vMerge="1">
                  <a:txBody>
                    <a:bodyPr/>
                    <a:lstStyle/>
                    <a:p>
                      <a:pPr>
                        <a:spcAft>
                          <a:spcPts val="0"/>
                        </a:spcAft>
                      </a:pPr>
                      <a:endParaRPr lang="ru-RU" sz="1200" dirty="0">
                        <a:effectLst/>
                        <a:latin typeface="Courier New"/>
                        <a:ea typeface="Times New Roman"/>
                      </a:endParaRPr>
                    </a:p>
                  </a:txBody>
                  <a:tcPr marL="32308" marR="32308" marT="0" marB="0"/>
                </a:tc>
                <a:extLst>
                  <a:ext uri="{0D108BD9-81ED-4DB2-BD59-A6C34878D82A}">
                    <a16:rowId xmlns:a16="http://schemas.microsoft.com/office/drawing/2014/main" xmlns="" val="10009"/>
                  </a:ext>
                </a:extLst>
              </a:tr>
              <a:tr h="260492">
                <a:tc>
                  <a:txBody>
                    <a:bodyPr/>
                    <a:lstStyle/>
                    <a:p>
                      <a:pPr marR="21590" algn="just">
                        <a:spcAft>
                          <a:spcPts val="0"/>
                        </a:spcAft>
                      </a:pPr>
                      <a:r>
                        <a:rPr lang="ru-RU" sz="1400" dirty="0">
                          <a:effectLst/>
                          <a:latin typeface="+mn-lt"/>
                        </a:rPr>
                        <a:t>Программа воспитания и социализации </a:t>
                      </a:r>
                      <a:r>
                        <a:rPr lang="ru-RU" sz="1400" dirty="0" smtClean="0">
                          <a:effectLst/>
                          <a:latin typeface="+mn-lt"/>
                        </a:rPr>
                        <a:t>обучающихся</a:t>
                      </a:r>
                    </a:p>
                    <a:p>
                      <a:pPr marR="21590" algn="just">
                        <a:spcAft>
                          <a:spcPts val="0"/>
                        </a:spcAft>
                      </a:pPr>
                      <a:r>
                        <a:rPr lang="ru-RU" sz="1400" dirty="0" smtClean="0">
                          <a:effectLst/>
                          <a:latin typeface="+mn-lt"/>
                          <a:ea typeface="Times New Roman"/>
                        </a:rPr>
                        <a:t>(Программа</a:t>
                      </a:r>
                      <a:r>
                        <a:rPr lang="ru-RU" sz="1400" baseline="0" dirty="0" smtClean="0">
                          <a:effectLst/>
                          <a:latin typeface="+mn-lt"/>
                          <a:ea typeface="Times New Roman"/>
                        </a:rPr>
                        <a:t> духовно-нравственного развития и воспитания, Программа формирования экологической культуры, здорового и  безопасного образа жизни и – НОО)</a:t>
                      </a:r>
                      <a:endParaRPr lang="ru-RU" sz="1400" dirty="0">
                        <a:effectLst/>
                        <a:latin typeface="+mn-lt"/>
                        <a:ea typeface="Times New Roman"/>
                      </a:endParaRPr>
                    </a:p>
                  </a:txBody>
                  <a:tcPr marL="32308" marR="32308"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effectLst/>
                          <a:latin typeface="+mn-lt"/>
                        </a:rPr>
                        <a:t>п.п. 19.6, 19.7  ФГОС НОО,</a:t>
                      </a:r>
                    </a:p>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effectLst/>
                          <a:latin typeface="+mn-lt"/>
                        </a:rPr>
                        <a:t>п.18.2.3 ФГОС ООО</a:t>
                      </a:r>
                      <a:endParaRPr lang="ru-RU" sz="1400" dirty="0">
                        <a:effectLst/>
                        <a:latin typeface="+mn-lt"/>
                        <a:ea typeface="Times New Roman"/>
                      </a:endParaRPr>
                    </a:p>
                  </a:txBody>
                  <a:tcPr marL="32308" marR="32308" marT="0" marB="0"/>
                </a:tc>
                <a:extLst>
                  <a:ext uri="{0D108BD9-81ED-4DB2-BD59-A6C34878D82A}">
                    <a16:rowId xmlns:a16="http://schemas.microsoft.com/office/drawing/2014/main" xmlns="" val="10010"/>
                  </a:ext>
                </a:extLst>
              </a:tr>
              <a:tr h="421909">
                <a:tc>
                  <a:txBody>
                    <a:bodyPr/>
                    <a:lstStyle/>
                    <a:p>
                      <a:pPr marR="21590" algn="just">
                        <a:spcAft>
                          <a:spcPts val="0"/>
                        </a:spcAft>
                      </a:pPr>
                      <a:r>
                        <a:rPr lang="ru-RU" sz="1400" dirty="0">
                          <a:effectLst/>
                          <a:latin typeface="+mn-lt"/>
                        </a:rPr>
                        <a:t>Программа коррекционной </a:t>
                      </a:r>
                      <a:r>
                        <a:rPr lang="ru-RU" sz="1400" dirty="0" smtClean="0">
                          <a:effectLst/>
                          <a:latin typeface="+mn-lt"/>
                        </a:rPr>
                        <a:t>работы : </a:t>
                      </a:r>
                      <a:endParaRPr lang="ru-RU" sz="1400" dirty="0">
                        <a:effectLst/>
                        <a:latin typeface="+mn-lt"/>
                      </a:endParaRPr>
                    </a:p>
                  </a:txBody>
                  <a:tcPr marL="32308" marR="32308" marT="0" marB="0"/>
                </a:tc>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effectLst/>
                          <a:highlight>
                            <a:srgbClr val="FFFF00"/>
                          </a:highlight>
                          <a:latin typeface="+mn-lt"/>
                        </a:rPr>
                        <a:t> </a:t>
                      </a:r>
                      <a:r>
                        <a:rPr lang="ru-RU" sz="1400" dirty="0" smtClean="0">
                          <a:effectLst/>
                          <a:latin typeface="+mn-lt"/>
                        </a:rPr>
                        <a:t>п. 19.8 ФГОС НОО,</a:t>
                      </a:r>
                      <a:endParaRPr lang="ru-RU" sz="1400" dirty="0" smtClean="0">
                        <a:effectLst/>
                        <a:highlight>
                          <a:srgbClr val="FFFF00"/>
                        </a:highlight>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effectLst/>
                          <a:latin typeface="+mn-lt"/>
                        </a:rPr>
                        <a:t>п.18.2.4 ФГОС ООО</a:t>
                      </a:r>
                      <a:endParaRPr lang="ru-RU" sz="1400" dirty="0" smtClean="0">
                        <a:effectLst/>
                        <a:latin typeface="+mn-lt"/>
                        <a:ea typeface="Times New Roman"/>
                      </a:endParaRPr>
                    </a:p>
                    <a:p>
                      <a:pPr>
                        <a:spcAft>
                          <a:spcPts val="0"/>
                        </a:spcAft>
                      </a:pPr>
                      <a:endParaRPr lang="ru-RU" sz="1400" dirty="0">
                        <a:effectLst/>
                        <a:latin typeface="+mn-lt"/>
                        <a:ea typeface="Times New Roman"/>
                      </a:endParaRPr>
                    </a:p>
                    <a:p>
                      <a:pPr>
                        <a:spcAft>
                          <a:spcPts val="0"/>
                        </a:spcAft>
                      </a:pPr>
                      <a:r>
                        <a:rPr lang="ru-RU" sz="1400" dirty="0">
                          <a:effectLst/>
                          <a:highlight>
                            <a:srgbClr val="FFFF00"/>
                          </a:highlight>
                          <a:latin typeface="+mn-lt"/>
                        </a:rPr>
                        <a:t> </a:t>
                      </a:r>
                      <a:endParaRPr lang="ru-RU" sz="1400" dirty="0">
                        <a:effectLst/>
                        <a:latin typeface="+mn-lt"/>
                        <a:ea typeface="Times New Roman"/>
                      </a:endParaRPr>
                    </a:p>
                    <a:p>
                      <a:pPr>
                        <a:spcAft>
                          <a:spcPts val="0"/>
                        </a:spcAft>
                      </a:pPr>
                      <a:r>
                        <a:rPr lang="ru-RU" sz="1400" dirty="0">
                          <a:effectLst/>
                          <a:highlight>
                            <a:srgbClr val="FFFF00"/>
                          </a:highlight>
                          <a:latin typeface="+mn-lt"/>
                        </a:rPr>
                        <a:t> </a:t>
                      </a:r>
                      <a:endParaRPr lang="ru-RU" sz="1400" dirty="0">
                        <a:effectLst/>
                        <a:latin typeface="+mn-lt"/>
                        <a:ea typeface="Times New Roman"/>
                      </a:endParaRPr>
                    </a:p>
                    <a:p>
                      <a:pPr>
                        <a:spcAft>
                          <a:spcPts val="0"/>
                        </a:spcAft>
                      </a:pPr>
                      <a:r>
                        <a:rPr lang="ru-RU" sz="1400" dirty="0">
                          <a:effectLst/>
                          <a:highlight>
                            <a:srgbClr val="FFFF00"/>
                          </a:highlight>
                          <a:latin typeface="+mn-lt"/>
                        </a:rPr>
                        <a:t> </a:t>
                      </a:r>
                      <a:endParaRPr lang="ru-RU" sz="1400" dirty="0">
                        <a:effectLst/>
                        <a:latin typeface="+mn-lt"/>
                        <a:ea typeface="Times New Roman"/>
                      </a:endParaRPr>
                    </a:p>
                    <a:p>
                      <a:pPr>
                        <a:spcAft>
                          <a:spcPts val="0"/>
                        </a:spcAft>
                      </a:pPr>
                      <a:r>
                        <a:rPr lang="ru-RU" sz="1400" dirty="0">
                          <a:effectLst/>
                          <a:highlight>
                            <a:srgbClr val="FFFF00"/>
                          </a:highlight>
                          <a:latin typeface="+mn-lt"/>
                        </a:rPr>
                        <a:t> </a:t>
                      </a:r>
                      <a:endParaRPr lang="ru-RU" sz="1400" dirty="0">
                        <a:effectLst/>
                        <a:latin typeface="+mn-lt"/>
                        <a:ea typeface="Times New Roman"/>
                      </a:endParaRPr>
                    </a:p>
                    <a:p>
                      <a:pPr>
                        <a:spcAft>
                          <a:spcPts val="0"/>
                        </a:spcAft>
                      </a:pPr>
                      <a:r>
                        <a:rPr lang="ru-RU" sz="1400" dirty="0">
                          <a:effectLst/>
                          <a:highlight>
                            <a:srgbClr val="FFFF00"/>
                          </a:highlight>
                          <a:latin typeface="+mn-lt"/>
                        </a:rPr>
                        <a:t> </a:t>
                      </a:r>
                      <a:endParaRPr lang="ru-RU" sz="1400" dirty="0">
                        <a:effectLst/>
                        <a:latin typeface="+mn-lt"/>
                        <a:ea typeface="Times New Roman"/>
                      </a:endParaRPr>
                    </a:p>
                    <a:p>
                      <a:pPr>
                        <a:spcAft>
                          <a:spcPts val="0"/>
                        </a:spcAft>
                      </a:pPr>
                      <a:r>
                        <a:rPr lang="ru-RU" sz="1400" dirty="0">
                          <a:effectLst/>
                          <a:highlight>
                            <a:srgbClr val="FFFF00"/>
                          </a:highlight>
                          <a:latin typeface="+mn-lt"/>
                        </a:rPr>
                        <a:t> </a:t>
                      </a:r>
                      <a:endParaRPr lang="ru-RU" sz="1400" dirty="0">
                        <a:effectLst/>
                        <a:latin typeface="+mn-lt"/>
                        <a:ea typeface="Times New Roman"/>
                      </a:endParaRPr>
                    </a:p>
                    <a:p>
                      <a:pPr>
                        <a:spcAft>
                          <a:spcPts val="0"/>
                        </a:spcAft>
                      </a:pPr>
                      <a:r>
                        <a:rPr lang="ru-RU" sz="1400" dirty="0">
                          <a:effectLst/>
                          <a:highlight>
                            <a:srgbClr val="FFFF00"/>
                          </a:highlight>
                          <a:latin typeface="+mn-lt"/>
                        </a:rPr>
                        <a:t> </a:t>
                      </a:r>
                      <a:endParaRPr lang="ru-RU" sz="1400" dirty="0">
                        <a:effectLst/>
                        <a:latin typeface="+mn-lt"/>
                        <a:ea typeface="Times New Roman"/>
                      </a:endParaRPr>
                    </a:p>
                  </a:txBody>
                  <a:tcPr marL="32308" marR="32308" marT="0" marB="0"/>
                </a:tc>
                <a:extLst>
                  <a:ext uri="{0D108BD9-81ED-4DB2-BD59-A6C34878D82A}">
                    <a16:rowId xmlns:a16="http://schemas.microsoft.com/office/drawing/2014/main" xmlns="" val="10011"/>
                  </a:ext>
                </a:extLst>
              </a:tr>
              <a:tr h="442187">
                <a:tc>
                  <a:txBody>
                    <a:bodyPr/>
                    <a:lstStyle/>
                    <a:p>
                      <a:pPr marR="21590" algn="just">
                        <a:spcAft>
                          <a:spcPts val="0"/>
                        </a:spcAft>
                      </a:pPr>
                      <a:r>
                        <a:rPr lang="ru-RU" sz="1400" b="0" dirty="0">
                          <a:effectLst/>
                          <a:latin typeface="+mn-lt"/>
                        </a:rPr>
                        <a:t>система комплексного психолого-медико-социального сопровождения и поддержки </a:t>
                      </a:r>
                      <a:r>
                        <a:rPr lang="ru-RU" sz="1400" b="0" dirty="0" smtClean="0">
                          <a:effectLst/>
                          <a:latin typeface="+mn-lt"/>
                        </a:rPr>
                        <a:t>обучающихся</a:t>
                      </a:r>
                      <a:endParaRPr lang="ru-RU" sz="1400" b="0" dirty="0">
                        <a:effectLst/>
                        <a:latin typeface="+mn-lt"/>
                        <a:ea typeface="Times New Roman"/>
                      </a:endParaRPr>
                    </a:p>
                  </a:txBody>
                  <a:tcPr marL="32308" marR="32308" marT="0" marB="0"/>
                </a:tc>
                <a:tc vMerge="1">
                  <a:txBody>
                    <a:bodyPr/>
                    <a:lstStyle/>
                    <a:p>
                      <a:pPr>
                        <a:spcAft>
                          <a:spcPts val="0"/>
                        </a:spcAft>
                      </a:pPr>
                      <a:endParaRPr lang="ru-RU" sz="1200" dirty="0">
                        <a:effectLst/>
                        <a:latin typeface="Courier New"/>
                        <a:ea typeface="Times New Roman"/>
                      </a:endParaRPr>
                    </a:p>
                  </a:txBody>
                  <a:tcPr marL="32308" marR="32308" marT="0" marB="0"/>
                </a:tc>
                <a:extLst>
                  <a:ext uri="{0D108BD9-81ED-4DB2-BD59-A6C34878D82A}">
                    <a16:rowId xmlns:a16="http://schemas.microsoft.com/office/drawing/2014/main" xmlns="" val="10012"/>
                  </a:ext>
                </a:extLst>
              </a:tr>
              <a:tr h="258305">
                <a:tc>
                  <a:txBody>
                    <a:bodyPr/>
                    <a:lstStyle/>
                    <a:p>
                      <a:pPr marR="21590" algn="just">
                        <a:spcAft>
                          <a:spcPts val="0"/>
                        </a:spcAft>
                      </a:pPr>
                      <a:r>
                        <a:rPr lang="ru-RU" sz="1400" b="0" dirty="0">
                          <a:effectLst/>
                          <a:latin typeface="+mn-lt"/>
                        </a:rPr>
                        <a:t>планируемые результаты коррекционной работы</a:t>
                      </a:r>
                      <a:endParaRPr lang="ru-RU" sz="1400" b="0" dirty="0">
                        <a:effectLst/>
                        <a:latin typeface="+mn-lt"/>
                        <a:ea typeface="Times New Roman"/>
                      </a:endParaRPr>
                    </a:p>
                  </a:txBody>
                  <a:tcPr marL="32308" marR="32308" marT="0" marB="0"/>
                </a:tc>
                <a:tc vMerge="1">
                  <a:txBody>
                    <a:bodyPr/>
                    <a:lstStyle/>
                    <a:p>
                      <a:pPr>
                        <a:spcAft>
                          <a:spcPts val="0"/>
                        </a:spcAft>
                      </a:pPr>
                      <a:endParaRPr lang="ru-RU" sz="1200" dirty="0">
                        <a:effectLst/>
                        <a:latin typeface="Courier New"/>
                        <a:ea typeface="Times New Roman"/>
                      </a:endParaRPr>
                    </a:p>
                  </a:txBody>
                  <a:tcPr marL="32308" marR="32308" marT="0" marB="0"/>
                </a:tc>
                <a:extLst>
                  <a:ext uri="{0D108BD9-81ED-4DB2-BD59-A6C34878D82A}">
                    <a16:rowId xmlns:a16="http://schemas.microsoft.com/office/drawing/2014/main" xmlns="" val="10013"/>
                  </a:ext>
                </a:extLst>
              </a:tr>
              <a:tr h="483437">
                <a:tc>
                  <a:txBody>
                    <a:bodyPr/>
                    <a:lstStyle/>
                    <a:p>
                      <a:pPr marR="21590" algn="just">
                        <a:spcAft>
                          <a:spcPts val="0"/>
                        </a:spcAft>
                      </a:pPr>
                      <a:r>
                        <a:rPr lang="ru-RU" sz="1400" b="0" dirty="0">
                          <a:effectLst/>
                          <a:latin typeface="+mn-lt"/>
                        </a:rPr>
                        <a:t>перечень и содержание индивидуально ориентированных коррекционных направлений работы</a:t>
                      </a:r>
                      <a:endParaRPr lang="ru-RU" sz="1400" b="0" dirty="0">
                        <a:effectLst/>
                        <a:latin typeface="+mn-lt"/>
                        <a:ea typeface="Times New Roman"/>
                      </a:endParaRPr>
                    </a:p>
                  </a:txBody>
                  <a:tcPr marL="32308" marR="32308" marT="0" marB="0"/>
                </a:tc>
                <a:tc vMerge="1">
                  <a:txBody>
                    <a:bodyPr/>
                    <a:lstStyle/>
                    <a:p>
                      <a:pPr>
                        <a:spcAft>
                          <a:spcPts val="0"/>
                        </a:spcAft>
                      </a:pPr>
                      <a:endParaRPr lang="ru-RU" sz="1200" dirty="0">
                        <a:effectLst/>
                        <a:latin typeface="Courier New"/>
                        <a:ea typeface="Times New Roman"/>
                      </a:endParaRPr>
                    </a:p>
                  </a:txBody>
                  <a:tcPr marL="32308" marR="32308" marT="0" marB="0"/>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3448938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251520" y="332656"/>
            <a:ext cx="864096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lang="ru-RU" b="1" u="sng" dirty="0" smtClean="0">
                <a:solidFill>
                  <a:srgbClr val="C00000"/>
                </a:solidFill>
                <a:latin typeface="Times New Roman" pitchFamily="18" charset="0"/>
                <a:ea typeface="Calibri" pitchFamily="34" charset="0"/>
                <a:cs typeface="Times New Roman" pitchFamily="18" charset="0"/>
              </a:rPr>
              <a:t>В</a:t>
            </a:r>
            <a:r>
              <a:rPr kumimoji="0" lang="ru-RU" b="1" i="0" u="sng"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части </a:t>
            </a:r>
            <a:r>
              <a:rPr kumimoji="0" lang="ru-RU" b="1" i="0" u="sng" strike="noStrike" cap="none" normalizeH="0" baseline="0" dirty="0" smtClean="0">
                <a:ln>
                  <a:noFill/>
                </a:ln>
                <a:solidFill>
                  <a:srgbClr val="C00000"/>
                </a:solidFill>
                <a:effectLst/>
                <a:latin typeface="Calibri"/>
                <a:ea typeface="Calibri" pitchFamily="34" charset="0"/>
                <a:cs typeface="Times New Roman" pitchFamily="18" charset="0"/>
              </a:rPr>
              <a:t>«</a:t>
            </a:r>
            <a:r>
              <a:rPr kumimoji="0" lang="ru-RU" b="1" i="0" u="sng"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Программа развития универсальных учебных действий</a:t>
            </a:r>
            <a:r>
              <a:rPr kumimoji="0" lang="ru-RU" b="1" i="0" u="sng" strike="noStrike" cap="none" normalizeH="0" baseline="0" dirty="0" smtClean="0">
                <a:ln>
                  <a:noFill/>
                </a:ln>
                <a:solidFill>
                  <a:srgbClr val="C00000"/>
                </a:solidFill>
                <a:effectLst/>
                <a:latin typeface="Calibri"/>
                <a:ea typeface="Calibri" pitchFamily="34" charset="0"/>
                <a:cs typeface="Times New Roman" pitchFamily="18" charset="0"/>
              </a:rPr>
              <a:t>»</a:t>
            </a:r>
            <a:r>
              <a:rPr kumimoji="0" lang="ru-RU" b="1" i="0" u="sng"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должны быть описаны:</a:t>
            </a:r>
            <a:endParaRPr kumimoji="0" lang="ru-RU" b="1" i="0" u="sng"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условия, обеспечивающих развитие УУД,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типовые задачи применения УУД;</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система оценки деятельности организации, осуществляющей образовательную деятельность, по формированию и развитию универсальных учебных действий у обучающихся;</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методика и инструментарий мониторинга успешности освоения и применения обучающимися универсальных учебных действий.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18434" name="Rectangle 2"/>
          <p:cNvSpPr>
            <a:spLocks noChangeArrowheads="1"/>
          </p:cNvSpPr>
          <p:nvPr/>
        </p:nvSpPr>
        <p:spPr bwMode="auto">
          <a:xfrm>
            <a:off x="103336" y="3342269"/>
            <a:ext cx="8605464"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sng"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В части </a:t>
            </a:r>
            <a:r>
              <a:rPr kumimoji="0" lang="ru-RU" b="1" i="0" u="sng" strike="noStrike" cap="none" normalizeH="0" baseline="0" dirty="0" smtClean="0">
                <a:ln>
                  <a:noFill/>
                </a:ln>
                <a:solidFill>
                  <a:srgbClr val="C00000"/>
                </a:solidFill>
                <a:effectLst/>
                <a:latin typeface="Calibri"/>
                <a:ea typeface="Calibri" pitchFamily="34" charset="0"/>
                <a:cs typeface="Times New Roman" pitchFamily="18" charset="0"/>
              </a:rPr>
              <a:t>«</a:t>
            </a:r>
            <a:r>
              <a:rPr kumimoji="0" lang="ru-RU" b="1" i="0" u="sng"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Программа коррекционной работы</a:t>
            </a:r>
            <a:r>
              <a:rPr kumimoji="0" lang="ru-RU" b="1" i="0" u="sng" strike="noStrike" cap="none" normalizeH="0" baseline="0" dirty="0" smtClean="0">
                <a:ln>
                  <a:noFill/>
                </a:ln>
                <a:solidFill>
                  <a:srgbClr val="C00000"/>
                </a:solidFill>
                <a:effectLst/>
                <a:latin typeface="Calibri"/>
                <a:ea typeface="Calibri" pitchFamily="34" charset="0"/>
                <a:cs typeface="Times New Roman" pitchFamily="18" charset="0"/>
              </a:rPr>
              <a:t>»</a:t>
            </a:r>
            <a:r>
              <a:rPr kumimoji="0" lang="ru-RU" b="1" i="0" u="sng"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необходимо отследить наличие: </a:t>
            </a:r>
            <a:endParaRPr kumimoji="0" lang="ru-RU" b="1" i="0" u="sng"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перечня и содержания индивидуально ориентированных направлений работы, способствующих освоению обучающимися </a:t>
            </a:r>
            <a:r>
              <a:rPr kumimoji="0" lang="ru-RU"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с особыми образовательными потребностями ООП; </a:t>
            </a:r>
            <a:endParaRPr kumimoji="0" lang="ru-RU"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механизма взаимодействия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предусматривающий общую целевую и единую стратегическую направленность работы с учетом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вариативно-деятельностной</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тактики учителей, специалистов в области специальной психологии, медицинских работников организации, осуществляющей образовательную деятельность, других организаций, осуществляющих образовательную деятельность и институтов общества, реализующийся в единстве урочной, внеурочной и внешкольной деятельности.</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19" descr="images"/>
          <p:cNvPicPr>
            <a:picLocks noChangeAspect="1" noChangeArrowheads="1"/>
          </p:cNvPicPr>
          <p:nvPr/>
        </p:nvPicPr>
        <p:blipFill>
          <a:blip r:embed="rId2" cstate="print"/>
          <a:srcRect/>
          <a:stretch>
            <a:fillRect/>
          </a:stretch>
        </p:blipFill>
        <p:spPr bwMode="auto">
          <a:xfrm>
            <a:off x="8227306" y="6209013"/>
            <a:ext cx="916694" cy="648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5534" y="2507997"/>
            <a:ext cx="8568952" cy="3970318"/>
          </a:xfrm>
          <a:prstGeom prst="rect">
            <a:avLst/>
          </a:prstGeom>
        </p:spPr>
        <p:txBody>
          <a:bodyPr wrap="square">
            <a:spAutoFit/>
          </a:bodyPr>
          <a:lstStyle/>
          <a:p>
            <a:r>
              <a:rPr lang="ru-RU" b="1" dirty="0" smtClean="0">
                <a:latin typeface="Times New Roman" pitchFamily="18" charset="0"/>
                <a:ea typeface="Times New Roman" pitchFamily="18" charset="0"/>
                <a:cs typeface="Calibri" pitchFamily="34" charset="0"/>
              </a:rPr>
              <a:t>- </a:t>
            </a:r>
            <a:r>
              <a:rPr lang="ru-RU" dirty="0" smtClean="0">
                <a:latin typeface="Times New Roman" pitchFamily="18" charset="0"/>
                <a:ea typeface="Times New Roman" pitchFamily="18" charset="0"/>
                <a:cs typeface="Calibri" pitchFamily="34" charset="0"/>
              </a:rPr>
              <a:t>направления деятельности </a:t>
            </a:r>
            <a:r>
              <a:rPr lang="ru-RU" b="1" dirty="0" smtClean="0">
                <a:latin typeface="Times New Roman" pitchFamily="18" charset="0"/>
                <a:ea typeface="Times New Roman" pitchFamily="18" charset="0"/>
                <a:cs typeface="Calibri" pitchFamily="34" charset="0"/>
              </a:rPr>
              <a:t>не отражают специфику ОУ, запросы участников образовательных отношений;</a:t>
            </a:r>
          </a:p>
          <a:p>
            <a:pPr>
              <a:buFontTx/>
              <a:buChar char="-"/>
            </a:pPr>
            <a:r>
              <a:rPr lang="ru-RU" dirty="0" smtClean="0">
                <a:latin typeface="Times New Roman" pitchFamily="18" charset="0"/>
              </a:rPr>
              <a:t>не конкретизированы </a:t>
            </a:r>
            <a:r>
              <a:rPr lang="ru-RU" b="1" dirty="0" smtClean="0">
                <a:latin typeface="Times New Roman" pitchFamily="18" charset="0"/>
                <a:ea typeface="Times New Roman" pitchFamily="18" charset="0"/>
                <a:cs typeface="Calibri" pitchFamily="34" charset="0"/>
              </a:rPr>
              <a:t>содержание, виды деятельности и формы занятий </a:t>
            </a:r>
            <a:r>
              <a:rPr lang="ru-RU" dirty="0" smtClean="0">
                <a:latin typeface="Times New Roman" pitchFamily="18" charset="0"/>
                <a:ea typeface="Times New Roman" pitchFamily="18" charset="0"/>
                <a:cs typeface="Calibri" pitchFamily="34" charset="0"/>
              </a:rPr>
              <a:t>с обучающимися по каждому из направлений;</a:t>
            </a:r>
          </a:p>
          <a:p>
            <a:pPr>
              <a:buFontTx/>
              <a:buChar char="-"/>
            </a:pPr>
            <a:r>
              <a:rPr lang="ru-RU" dirty="0" smtClean="0">
                <a:latin typeface="Times New Roman" pitchFamily="18" charset="0"/>
                <a:ea typeface="Times New Roman" pitchFamily="18" charset="0"/>
                <a:cs typeface="Calibri" pitchFamily="34" charset="0"/>
              </a:rPr>
              <a:t> не отражена система взаимодействия по направлениям воспитания с </a:t>
            </a:r>
            <a:r>
              <a:rPr lang="ru-RU" b="1" dirty="0" smtClean="0">
                <a:latin typeface="Times New Roman" pitchFamily="18" charset="0"/>
                <a:ea typeface="Times New Roman" pitchFamily="18" charset="0"/>
                <a:cs typeface="Calibri" pitchFamily="34" charset="0"/>
              </a:rPr>
              <a:t>предприятиями, общественными организациями, в том числе с системой дополнительного образования;</a:t>
            </a:r>
          </a:p>
          <a:p>
            <a:pPr>
              <a:buFontTx/>
              <a:buChar char="-"/>
            </a:pPr>
            <a:r>
              <a:rPr lang="ru-RU" dirty="0" smtClean="0">
                <a:latin typeface="Times New Roman" pitchFamily="18" charset="0"/>
              </a:rPr>
              <a:t>не представлена</a:t>
            </a:r>
            <a:r>
              <a:rPr lang="ru-RU" dirty="0" smtClean="0">
                <a:latin typeface="Times New Roman" pitchFamily="18" charset="0"/>
                <a:ea typeface="Times New Roman" pitchFamily="18" charset="0"/>
                <a:cs typeface="Calibri" pitchFamily="34" charset="0"/>
              </a:rPr>
              <a:t> </a:t>
            </a:r>
            <a:r>
              <a:rPr lang="ru-RU" b="1" dirty="0" smtClean="0">
                <a:latin typeface="Times New Roman" pitchFamily="18" charset="0"/>
                <a:ea typeface="Times New Roman" pitchFamily="18" charset="0"/>
                <a:cs typeface="Calibri" pitchFamily="34" charset="0"/>
              </a:rPr>
              <a:t>система поощрения социальной успешности и проявлений активной жизненной позиции обучающихся;</a:t>
            </a:r>
          </a:p>
          <a:p>
            <a:pPr>
              <a:buFontTx/>
              <a:buChar char="-"/>
            </a:pPr>
            <a:r>
              <a:rPr lang="ru-RU" b="1" dirty="0" smtClean="0">
                <a:latin typeface="Times New Roman" pitchFamily="18" charset="0"/>
              </a:rPr>
              <a:t> </a:t>
            </a:r>
            <a:r>
              <a:rPr lang="ru-RU" dirty="0" smtClean="0">
                <a:latin typeface="Times New Roman" pitchFamily="18" charset="0"/>
              </a:rPr>
              <a:t>не установлены </a:t>
            </a:r>
            <a:r>
              <a:rPr lang="ru-RU" b="1" dirty="0" smtClean="0">
                <a:latin typeface="Times New Roman" panose="02020603050405020304" pitchFamily="18" charset="0"/>
                <a:ea typeface="Times New Roman" panose="02020603050405020304" pitchFamily="18" charset="0"/>
                <a:cs typeface="Calibri" panose="020F0502020204030204" pitchFamily="34" charset="0"/>
              </a:rPr>
              <a:t>критерии, показатели эффективности деятельности ОУ </a:t>
            </a:r>
            <a:r>
              <a:rPr lang="ru-RU" dirty="0" smtClean="0">
                <a:latin typeface="Times New Roman" panose="02020603050405020304" pitchFamily="18" charset="0"/>
                <a:ea typeface="Times New Roman" panose="02020603050405020304" pitchFamily="18" charset="0"/>
                <a:cs typeface="Calibri" panose="020F0502020204030204" pitchFamily="34" charset="0"/>
              </a:rPr>
              <a:t>в части духовно-нравственного развития, воспитания и социализации обучающихся;</a:t>
            </a:r>
          </a:p>
          <a:p>
            <a:pPr>
              <a:buFontTx/>
              <a:buChar char="-"/>
            </a:pPr>
            <a:r>
              <a:rPr lang="ru-RU" dirty="0" smtClean="0">
                <a:latin typeface="Times New Roman" panose="02020603050405020304" pitchFamily="18" charset="0"/>
              </a:rPr>
              <a:t> отсутствуют описание  </a:t>
            </a:r>
            <a:r>
              <a:rPr lang="ru-RU" b="1" dirty="0" smtClean="0">
                <a:latin typeface="Times New Roman" panose="02020603050405020304" pitchFamily="18" charset="0"/>
                <a:ea typeface="Times New Roman" panose="02020603050405020304" pitchFamily="18" charset="0"/>
                <a:cs typeface="Calibri" panose="020F0502020204030204" pitchFamily="34" charset="0"/>
              </a:rPr>
              <a:t>методик и инструментария мониторинга деятельности ОУ </a:t>
            </a:r>
            <a:r>
              <a:rPr lang="ru-RU" dirty="0" smtClean="0">
                <a:latin typeface="Times New Roman" panose="02020603050405020304" pitchFamily="18" charset="0"/>
                <a:ea typeface="Times New Roman" panose="02020603050405020304" pitchFamily="18" charset="0"/>
                <a:cs typeface="Calibri" panose="020F0502020204030204" pitchFamily="34" charset="0"/>
              </a:rPr>
              <a:t>в части духовно-нравственного развития, воспитания и социализации обучающихся.</a:t>
            </a:r>
            <a:endParaRPr lang="ru-RU" dirty="0"/>
          </a:p>
        </p:txBody>
      </p:sp>
      <p:sp>
        <p:nvSpPr>
          <p:cNvPr id="3" name="Прямоугольник 2"/>
          <p:cNvSpPr/>
          <p:nvPr/>
        </p:nvSpPr>
        <p:spPr>
          <a:xfrm>
            <a:off x="467544" y="332656"/>
            <a:ext cx="8208912" cy="2308324"/>
          </a:xfrm>
          <a:prstGeom prst="rect">
            <a:avLst/>
          </a:prstGeom>
        </p:spPr>
        <p:txBody>
          <a:bodyPr wrap="square">
            <a:spAutoFit/>
          </a:bodyPr>
          <a:lstStyle/>
          <a:p>
            <a:pPr lvl="0" fontAlgn="base">
              <a:spcBef>
                <a:spcPct val="0"/>
              </a:spcBef>
              <a:spcAft>
                <a:spcPct val="0"/>
              </a:spcAft>
            </a:pPr>
            <a:r>
              <a:rPr lang="ru-RU" b="1" u="sng" dirty="0" smtClean="0">
                <a:solidFill>
                  <a:srgbClr val="C00000"/>
                </a:solidFill>
                <a:latin typeface="Times New Roman" pitchFamily="18" charset="0"/>
                <a:ea typeface="Calibri" pitchFamily="34" charset="0"/>
                <a:cs typeface="Times New Roman" pitchFamily="18" charset="0"/>
              </a:rPr>
              <a:t>В части </a:t>
            </a:r>
          </a:p>
          <a:p>
            <a:pPr lvl="0" fontAlgn="base">
              <a:spcBef>
                <a:spcPct val="0"/>
              </a:spcBef>
              <a:spcAft>
                <a:spcPct val="0"/>
              </a:spcAft>
            </a:pPr>
            <a:r>
              <a:rPr lang="ru-RU" b="1" u="sng" dirty="0" smtClean="0">
                <a:solidFill>
                  <a:srgbClr val="C00000"/>
                </a:solidFill>
                <a:latin typeface="Times New Roman" pitchFamily="18" charset="0"/>
                <a:ea typeface="Calibri" pitchFamily="34" charset="0"/>
                <a:cs typeface="Times New Roman" pitchFamily="18" charset="0"/>
              </a:rPr>
              <a:t>НОО «Программа </a:t>
            </a:r>
            <a:r>
              <a:rPr lang="ru-RU" b="1" u="sng" dirty="0" err="1" smtClean="0">
                <a:solidFill>
                  <a:srgbClr val="C00000"/>
                </a:solidFill>
                <a:latin typeface="Times New Roman" pitchFamily="18" charset="0"/>
                <a:ea typeface="Calibri" pitchFamily="34" charset="0"/>
                <a:cs typeface="Times New Roman" pitchFamily="18" charset="0"/>
              </a:rPr>
              <a:t>духовно-нарвственного</a:t>
            </a:r>
            <a:r>
              <a:rPr lang="ru-RU" b="1" u="sng" dirty="0" smtClean="0">
                <a:solidFill>
                  <a:srgbClr val="C00000"/>
                </a:solidFill>
                <a:latin typeface="Times New Roman" pitchFamily="18" charset="0"/>
                <a:ea typeface="Calibri" pitchFamily="34" charset="0"/>
                <a:cs typeface="Times New Roman" pitchFamily="18" charset="0"/>
              </a:rPr>
              <a:t> воспитания и развития обучающихся»; «Программа формирования экологической культуры, здорового и безопасного образа жизни»</a:t>
            </a:r>
          </a:p>
          <a:p>
            <a:pPr lvl="0" fontAlgn="base">
              <a:spcBef>
                <a:spcPct val="0"/>
              </a:spcBef>
              <a:spcAft>
                <a:spcPct val="0"/>
              </a:spcAft>
            </a:pPr>
            <a:endParaRPr lang="ru-RU" b="1" u="sng" dirty="0">
              <a:solidFill>
                <a:srgbClr val="C00000"/>
              </a:solidFill>
              <a:latin typeface="Times New Roman" pitchFamily="18" charset="0"/>
              <a:ea typeface="Calibri" pitchFamily="34" charset="0"/>
              <a:cs typeface="Times New Roman" pitchFamily="18" charset="0"/>
            </a:endParaRPr>
          </a:p>
          <a:p>
            <a:pPr lvl="0" fontAlgn="base">
              <a:spcBef>
                <a:spcPct val="0"/>
              </a:spcBef>
              <a:spcAft>
                <a:spcPct val="0"/>
              </a:spcAft>
            </a:pPr>
            <a:r>
              <a:rPr lang="ru-RU" b="1" u="sng" dirty="0" smtClean="0">
                <a:solidFill>
                  <a:srgbClr val="C00000"/>
                </a:solidFill>
                <a:latin typeface="Times New Roman" pitchFamily="18" charset="0"/>
                <a:ea typeface="Calibri" pitchFamily="34" charset="0"/>
                <a:cs typeface="Times New Roman" pitchFamily="18" charset="0"/>
              </a:rPr>
              <a:t>ООО </a:t>
            </a:r>
            <a:r>
              <a:rPr lang="ru-RU" b="1" u="sng" dirty="0" smtClean="0">
                <a:solidFill>
                  <a:srgbClr val="C00000"/>
                </a:solidFill>
                <a:ea typeface="Calibri" pitchFamily="34" charset="0"/>
                <a:cs typeface="Times New Roman" pitchFamily="18" charset="0"/>
              </a:rPr>
              <a:t>«</a:t>
            </a:r>
            <a:r>
              <a:rPr lang="ru-RU" b="1" u="sng" dirty="0" smtClean="0">
                <a:solidFill>
                  <a:srgbClr val="C00000"/>
                </a:solidFill>
                <a:latin typeface="Times New Roman" pitchFamily="18" charset="0"/>
                <a:ea typeface="Calibri" pitchFamily="34" charset="0"/>
                <a:cs typeface="Times New Roman" pitchFamily="18" charset="0"/>
              </a:rPr>
              <a:t>Программа воспитания и социализация</a:t>
            </a:r>
            <a:r>
              <a:rPr lang="ru-RU" b="1" u="sng" dirty="0" smtClean="0">
                <a:solidFill>
                  <a:srgbClr val="C00000"/>
                </a:solidFill>
                <a:ea typeface="Calibri" pitchFamily="34" charset="0"/>
                <a:cs typeface="Times New Roman" pitchFamily="18" charset="0"/>
              </a:rPr>
              <a:t>»</a:t>
            </a:r>
            <a:r>
              <a:rPr lang="ru-RU" b="1" u="sng" dirty="0" smtClean="0">
                <a:solidFill>
                  <a:srgbClr val="C00000"/>
                </a:solidFill>
                <a:latin typeface="Times New Roman" pitchFamily="18" charset="0"/>
                <a:ea typeface="Calibri" pitchFamily="34" charset="0"/>
                <a:cs typeface="Times New Roman" pitchFamily="18" charset="0"/>
              </a:rPr>
              <a:t> </a:t>
            </a:r>
          </a:p>
          <a:p>
            <a:pPr lvl="0" fontAlgn="base">
              <a:spcBef>
                <a:spcPct val="0"/>
              </a:spcBef>
              <a:spcAft>
                <a:spcPct val="0"/>
              </a:spcAft>
            </a:pPr>
            <a:endParaRPr lang="ru-RU" b="1" u="sng" dirty="0" smtClean="0">
              <a:solidFill>
                <a:srgbClr val="C00000"/>
              </a:solidFill>
              <a:latin typeface="Times New Roman" pitchFamily="18" charset="0"/>
              <a:ea typeface="Calibri" pitchFamily="34" charset="0"/>
              <a:cs typeface="Times New Roman" pitchFamily="18" charset="0"/>
            </a:endParaRPr>
          </a:p>
          <a:p>
            <a:pPr lvl="0" fontAlgn="base">
              <a:spcBef>
                <a:spcPct val="0"/>
              </a:spcBef>
              <a:spcAft>
                <a:spcPct val="0"/>
              </a:spcAft>
            </a:pPr>
            <a:r>
              <a:rPr lang="ru-RU" b="1" u="sng" dirty="0" smtClean="0">
                <a:solidFill>
                  <a:srgbClr val="C00000"/>
                </a:solidFill>
                <a:latin typeface="Times New Roman" pitchFamily="18" charset="0"/>
                <a:ea typeface="Calibri" pitchFamily="34" charset="0"/>
                <a:cs typeface="Times New Roman" pitchFamily="18" charset="0"/>
              </a:rPr>
              <a:t>типичными замечаниями являются:</a:t>
            </a:r>
            <a:endParaRPr lang="ru-RU" b="1" u="sng" dirty="0" smtClean="0">
              <a:solidFill>
                <a:srgbClr val="C00000"/>
              </a:solidFill>
              <a:latin typeface="Arial" pitchFamily="34" charset="0"/>
              <a:cs typeface="Arial" pitchFamily="34" charset="0"/>
            </a:endParaRPr>
          </a:p>
        </p:txBody>
      </p:sp>
      <p:pic>
        <p:nvPicPr>
          <p:cNvPr id="4" name="Picture 19" descr="images"/>
          <p:cNvPicPr>
            <a:picLocks noChangeAspect="1" noChangeArrowheads="1"/>
          </p:cNvPicPr>
          <p:nvPr/>
        </p:nvPicPr>
        <p:blipFill>
          <a:blip r:embed="rId2" cstate="print"/>
          <a:srcRect/>
          <a:stretch>
            <a:fillRect/>
          </a:stretch>
        </p:blipFill>
        <p:spPr bwMode="auto">
          <a:xfrm>
            <a:off x="7884368" y="5949280"/>
            <a:ext cx="1076325" cy="7620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395536" y="116632"/>
            <a:ext cx="8568952"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sz="1600" b="1" i="0" u="sng"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В части </a:t>
            </a:r>
            <a:r>
              <a:rPr kumimoji="0" lang="ru-RU" sz="1600" b="1" i="0" u="sng" strike="noStrike" cap="none" normalizeH="0" baseline="0" dirty="0" smtClean="0">
                <a:ln>
                  <a:noFill/>
                </a:ln>
                <a:solidFill>
                  <a:srgbClr val="C00000"/>
                </a:solidFill>
                <a:effectLst/>
                <a:latin typeface="Calibri"/>
                <a:ea typeface="Calibri" pitchFamily="34" charset="0"/>
                <a:cs typeface="Times New Roman" pitchFamily="18" charset="0"/>
              </a:rPr>
              <a:t>«</a:t>
            </a:r>
            <a:r>
              <a:rPr kumimoji="0" lang="ru-RU" sz="1600" b="1" i="0" u="sng"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Программы отдельных учебных предметов, курсов</a:t>
            </a:r>
            <a:r>
              <a:rPr kumimoji="0" lang="ru-RU" sz="1600" b="1" i="0" u="sng" strike="noStrike" cap="none" normalizeH="0" baseline="0" dirty="0" smtClean="0">
                <a:ln>
                  <a:noFill/>
                </a:ln>
                <a:solidFill>
                  <a:srgbClr val="C00000"/>
                </a:solidFill>
                <a:effectLst/>
                <a:latin typeface="Calibri"/>
                <a:ea typeface="Calibri" pitchFamily="34" charset="0"/>
                <a:cs typeface="Times New Roman" pitchFamily="18" charset="0"/>
              </a:rPr>
              <a:t>»</a:t>
            </a:r>
            <a:r>
              <a:rPr kumimoji="0" lang="ru-RU" sz="1600" b="1" i="0" u="sng"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в программах по учебным предметам следует: </a:t>
            </a:r>
            <a:endParaRPr kumimoji="0" lang="ru-RU" sz="1600" b="1" i="0" u="sng"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отражать полное название учебного предмета, курса и предметной области, к которой он относится;</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правильно указывать названия документов, с учетом которых разрабатывалась РП,</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соотнести планируемые результаты в РП с планируемыми результатами в Целевом разделе ООП (особенно в части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метапредметных</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результатов), </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-детализировать по годам обучения информацию  в пунктах </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Планируемые результаты</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Тематическое планирование с указанием количества часов по каждой теме</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рабочую программу по учебному предмету </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Физическая культура</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внести изменения, утвержденные приказами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Минобрнауки</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России от 29.12.2014 № 1643,  1644 (подготовка к выполнению нормативов Всероссийского ФСК </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Готов к труду и обороне</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321399071"/>
              </p:ext>
            </p:extLst>
          </p:nvPr>
        </p:nvGraphicFramePr>
        <p:xfrm>
          <a:off x="215006" y="3140968"/>
          <a:ext cx="8928994" cy="2739803"/>
        </p:xfrm>
        <a:graphic>
          <a:graphicData uri="http://schemas.openxmlformats.org/drawingml/2006/table">
            <a:tbl>
              <a:tblPr firstRow="1" bandRow="1">
                <a:tableStyleId>{5C22544A-7EE6-4342-B048-85BDC9FD1C3A}</a:tableStyleId>
              </a:tblPr>
              <a:tblGrid>
                <a:gridCol w="1494480">
                  <a:extLst>
                    <a:ext uri="{9D8B030D-6E8A-4147-A177-3AD203B41FA5}">
                      <a16:colId xmlns:a16="http://schemas.microsoft.com/office/drawing/2014/main" xmlns="" val="3216525187"/>
                    </a:ext>
                  </a:extLst>
                </a:gridCol>
                <a:gridCol w="5634313">
                  <a:extLst>
                    <a:ext uri="{9D8B030D-6E8A-4147-A177-3AD203B41FA5}">
                      <a16:colId xmlns:a16="http://schemas.microsoft.com/office/drawing/2014/main" xmlns="" val="1787618625"/>
                    </a:ext>
                  </a:extLst>
                </a:gridCol>
                <a:gridCol w="1800201">
                  <a:extLst>
                    <a:ext uri="{9D8B030D-6E8A-4147-A177-3AD203B41FA5}">
                      <a16:colId xmlns:a16="http://schemas.microsoft.com/office/drawing/2014/main" xmlns="" val="2490863901"/>
                    </a:ext>
                  </a:extLst>
                </a:gridCol>
              </a:tblGrid>
              <a:tr h="319379">
                <a:tc>
                  <a:txBody>
                    <a:bodyPr/>
                    <a:lstStyle/>
                    <a:p>
                      <a:r>
                        <a:rPr lang="ru-RU" sz="1600" dirty="0" smtClean="0"/>
                        <a:t>Вид</a:t>
                      </a:r>
                      <a:r>
                        <a:rPr lang="ru-RU" sz="1600" baseline="0" dirty="0" smtClean="0"/>
                        <a:t>  раб. п</a:t>
                      </a:r>
                      <a:r>
                        <a:rPr lang="ru-RU" sz="1600" dirty="0" smtClean="0"/>
                        <a:t>р.</a:t>
                      </a:r>
                      <a:endParaRPr lang="ru-RU" sz="1600" dirty="0"/>
                    </a:p>
                  </a:txBody>
                  <a:tcPr/>
                </a:tc>
                <a:tc>
                  <a:txBody>
                    <a:bodyPr/>
                    <a:lstStyle/>
                    <a:p>
                      <a:r>
                        <a:rPr lang="ru-RU" sz="1600" dirty="0" smtClean="0"/>
                        <a:t>Обязательные</a:t>
                      </a:r>
                      <a:r>
                        <a:rPr lang="ru-RU" sz="1600" baseline="0" dirty="0" smtClean="0"/>
                        <a:t> элементы структуры</a:t>
                      </a:r>
                      <a:endParaRPr lang="ru-RU" sz="1600" dirty="0"/>
                    </a:p>
                  </a:txBody>
                  <a:tcPr/>
                </a:tc>
                <a:tc>
                  <a:txBody>
                    <a:bodyPr/>
                    <a:lstStyle/>
                    <a:p>
                      <a:r>
                        <a:rPr lang="ru-RU" sz="1600" dirty="0" smtClean="0"/>
                        <a:t>Виды  ПР</a:t>
                      </a:r>
                      <a:endParaRPr lang="ru-RU" sz="1600" dirty="0"/>
                    </a:p>
                  </a:txBody>
                  <a:tcPr/>
                </a:tc>
                <a:extLst>
                  <a:ext uri="{0D108BD9-81ED-4DB2-BD59-A6C34878D82A}">
                    <a16:rowId xmlns:a16="http://schemas.microsoft.com/office/drawing/2014/main" xmlns="" val="576479356"/>
                  </a:ext>
                </a:extLst>
              </a:tr>
              <a:tr h="1248483">
                <a:tc>
                  <a:txBody>
                    <a:bodyPr/>
                    <a:lstStyle/>
                    <a:p>
                      <a:r>
                        <a:rPr lang="ru-RU" sz="1600" dirty="0" smtClean="0"/>
                        <a:t>РП учебных предметов </a:t>
                      </a:r>
                    </a:p>
                    <a:p>
                      <a:r>
                        <a:rPr lang="ru-RU" sz="1600" b="1" baseline="0" dirty="0" smtClean="0">
                          <a:solidFill>
                            <a:srgbClr val="C00000"/>
                          </a:solidFill>
                        </a:rPr>
                        <a:t>(УП)</a:t>
                      </a:r>
                      <a:endParaRPr lang="ru-RU" sz="1600" b="1" dirty="0">
                        <a:solidFill>
                          <a:srgbClr val="C00000"/>
                        </a:solidFill>
                      </a:endParaRPr>
                    </a:p>
                  </a:txBody>
                  <a:tcPr/>
                </a:tc>
                <a:tc>
                  <a:txBody>
                    <a:bodyPr/>
                    <a:lstStyle/>
                    <a:p>
                      <a:r>
                        <a:rPr lang="ru-RU" sz="1600" kern="1200" dirty="0" smtClean="0">
                          <a:solidFill>
                            <a:schemeClr val="dk1"/>
                          </a:solidFill>
                          <a:effectLst/>
                          <a:latin typeface="+mn-lt"/>
                          <a:ea typeface="+mn-ea"/>
                          <a:cs typeface="+mn-cs"/>
                        </a:rPr>
                        <a:t>1)</a:t>
                      </a:r>
                      <a:r>
                        <a:rPr lang="ru-RU" sz="1600" kern="1200" baseline="0" dirty="0" smtClean="0">
                          <a:solidFill>
                            <a:schemeClr val="dk1"/>
                          </a:solidFill>
                          <a:effectLst/>
                          <a:latin typeface="+mn-lt"/>
                          <a:ea typeface="+mn-ea"/>
                          <a:cs typeface="+mn-cs"/>
                        </a:rPr>
                        <a:t> </a:t>
                      </a:r>
                      <a:r>
                        <a:rPr lang="ru-RU" sz="1600" kern="1200" dirty="0" smtClean="0">
                          <a:solidFill>
                            <a:schemeClr val="dk1"/>
                          </a:solidFill>
                          <a:effectLst/>
                          <a:latin typeface="+mn-lt"/>
                          <a:ea typeface="+mn-ea"/>
                          <a:cs typeface="+mn-cs"/>
                        </a:rPr>
                        <a:t>планируемые результаты освоения учебного предмета, курса;</a:t>
                      </a:r>
                    </a:p>
                    <a:p>
                      <a:r>
                        <a:rPr lang="ru-RU" sz="1600" kern="1200" dirty="0" smtClean="0">
                          <a:solidFill>
                            <a:schemeClr val="dk1"/>
                          </a:solidFill>
                          <a:effectLst/>
                          <a:latin typeface="+mn-lt"/>
                          <a:ea typeface="+mn-ea"/>
                          <a:cs typeface="+mn-cs"/>
                        </a:rPr>
                        <a:t>2) содержание учебного предмета, курса;</a:t>
                      </a:r>
                    </a:p>
                    <a:p>
                      <a:r>
                        <a:rPr lang="ru-RU" sz="1600" kern="1200" dirty="0" smtClean="0">
                          <a:solidFill>
                            <a:schemeClr val="dk1"/>
                          </a:solidFill>
                          <a:effectLst/>
                          <a:latin typeface="+mn-lt"/>
                          <a:ea typeface="+mn-ea"/>
                          <a:cs typeface="+mn-cs"/>
                        </a:rPr>
                        <a:t>3) тематическое планирование </a:t>
                      </a:r>
                      <a:r>
                        <a:rPr lang="ru-RU" sz="1600" u="sng" kern="1200" dirty="0" smtClean="0">
                          <a:solidFill>
                            <a:schemeClr val="dk1"/>
                          </a:solidFill>
                          <a:effectLst/>
                          <a:latin typeface="+mn-lt"/>
                          <a:ea typeface="+mn-ea"/>
                          <a:cs typeface="+mn-cs"/>
                        </a:rPr>
                        <a:t>с указанием количества часов, отводимых на освоение каждой темы.</a:t>
                      </a:r>
                      <a:endParaRPr lang="ru-RU" sz="1600" u="none" kern="1200" dirty="0" smtClean="0">
                        <a:solidFill>
                          <a:schemeClr val="dk1"/>
                        </a:solidFill>
                        <a:effectLst/>
                        <a:latin typeface="+mn-lt"/>
                        <a:ea typeface="+mn-ea"/>
                        <a:cs typeface="+mn-cs"/>
                      </a:endParaRPr>
                    </a:p>
                  </a:txBody>
                  <a:tcPr/>
                </a:tc>
                <a:tc>
                  <a:txBody>
                    <a:bodyPr/>
                    <a:lstStyle/>
                    <a:p>
                      <a:r>
                        <a:rPr lang="ru-RU" sz="1600" dirty="0" smtClean="0"/>
                        <a:t>личностные</a:t>
                      </a:r>
                    </a:p>
                    <a:p>
                      <a:r>
                        <a:rPr lang="ru-RU" sz="1600" dirty="0" err="1" smtClean="0"/>
                        <a:t>метапредметные</a:t>
                      </a:r>
                      <a:endParaRPr lang="ru-RU" sz="1600" dirty="0" smtClean="0"/>
                    </a:p>
                    <a:p>
                      <a:r>
                        <a:rPr lang="ru-RU" sz="1600" dirty="0" smtClean="0"/>
                        <a:t>предметные</a:t>
                      </a:r>
                      <a:endParaRPr lang="ru-RU" sz="1600" dirty="0"/>
                    </a:p>
                  </a:txBody>
                  <a:tcPr/>
                </a:tc>
                <a:extLst>
                  <a:ext uri="{0D108BD9-81ED-4DB2-BD59-A6C34878D82A}">
                    <a16:rowId xmlns:a16="http://schemas.microsoft.com/office/drawing/2014/main" xmlns="" val="360916911"/>
                  </a:ext>
                </a:extLst>
              </a:tr>
              <a:tr h="1093883">
                <a:tc>
                  <a:txBody>
                    <a:bodyPr/>
                    <a:lstStyle/>
                    <a:p>
                      <a:r>
                        <a:rPr lang="ru-RU" sz="1600" dirty="0" smtClean="0"/>
                        <a:t>РП курсов ВД </a:t>
                      </a:r>
                    </a:p>
                    <a:p>
                      <a:r>
                        <a:rPr lang="ru-RU" sz="1600" b="1" dirty="0" smtClean="0">
                          <a:solidFill>
                            <a:srgbClr val="C00000"/>
                          </a:solidFill>
                        </a:rPr>
                        <a:t>(ПВД)</a:t>
                      </a:r>
                      <a:endParaRPr lang="ru-RU" sz="1600" b="1" dirty="0">
                        <a:solidFill>
                          <a:srgbClr val="C00000"/>
                        </a:solidFill>
                      </a:endParaRPr>
                    </a:p>
                  </a:txBody>
                  <a:tcPr/>
                </a:tc>
                <a:tc>
                  <a:txBody>
                    <a:bodyPr/>
                    <a:lstStyle/>
                    <a:p>
                      <a:r>
                        <a:rPr lang="ru-RU" sz="1600" kern="1200" dirty="0" smtClean="0">
                          <a:solidFill>
                            <a:schemeClr val="dk1"/>
                          </a:solidFill>
                          <a:effectLst/>
                          <a:latin typeface="+mn-lt"/>
                          <a:ea typeface="+mn-ea"/>
                          <a:cs typeface="+mn-cs"/>
                        </a:rPr>
                        <a:t>1) результаты освоения курса внеурочной деятельности;</a:t>
                      </a:r>
                    </a:p>
                    <a:p>
                      <a:r>
                        <a:rPr lang="ru-RU" sz="1600" kern="1200" dirty="0" smtClean="0">
                          <a:solidFill>
                            <a:schemeClr val="dk1"/>
                          </a:solidFill>
                          <a:effectLst/>
                          <a:latin typeface="+mn-lt"/>
                          <a:ea typeface="+mn-ea"/>
                          <a:cs typeface="+mn-cs"/>
                        </a:rPr>
                        <a:t>2) содержание курса внеурочной деятельности </a:t>
                      </a:r>
                      <a:r>
                        <a:rPr lang="ru-RU" sz="1600" u="sng" kern="1200" dirty="0" smtClean="0">
                          <a:solidFill>
                            <a:schemeClr val="dk1"/>
                          </a:solidFill>
                          <a:effectLst/>
                          <a:latin typeface="+mn-lt"/>
                          <a:ea typeface="+mn-ea"/>
                          <a:cs typeface="+mn-cs"/>
                        </a:rPr>
                        <a:t>с указанием форм организации и видов деятельности;</a:t>
                      </a:r>
                    </a:p>
                    <a:p>
                      <a:r>
                        <a:rPr lang="ru-RU" sz="1600" kern="1200" dirty="0" smtClean="0">
                          <a:solidFill>
                            <a:schemeClr val="dk1"/>
                          </a:solidFill>
                          <a:effectLst/>
                          <a:latin typeface="+mn-lt"/>
                          <a:ea typeface="+mn-ea"/>
                          <a:cs typeface="+mn-cs"/>
                        </a:rPr>
                        <a:t>3) тематическое планирование.</a:t>
                      </a:r>
                    </a:p>
                  </a:txBody>
                  <a:tcPr/>
                </a:tc>
                <a:tc>
                  <a:txBody>
                    <a:bodyPr/>
                    <a:lstStyle/>
                    <a:p>
                      <a:r>
                        <a:rPr lang="ru-RU" sz="1600" dirty="0" smtClean="0"/>
                        <a:t>личностные</a:t>
                      </a:r>
                    </a:p>
                    <a:p>
                      <a:r>
                        <a:rPr lang="ru-RU" sz="1600" dirty="0" err="1" smtClean="0"/>
                        <a:t>метапредметные</a:t>
                      </a:r>
                      <a:endParaRPr lang="ru-RU" sz="1600" dirty="0" smtClean="0"/>
                    </a:p>
                    <a:p>
                      <a:endParaRPr lang="ru-RU" sz="1600" dirty="0"/>
                    </a:p>
                  </a:txBody>
                  <a:tcPr/>
                </a:tc>
                <a:extLst>
                  <a:ext uri="{0D108BD9-81ED-4DB2-BD59-A6C34878D82A}">
                    <a16:rowId xmlns:a16="http://schemas.microsoft.com/office/drawing/2014/main" xmlns="" val="349842663"/>
                  </a:ext>
                </a:extLst>
              </a:tr>
            </a:tbl>
          </a:graphicData>
        </a:graphic>
      </p:graphicFrame>
      <p:sp>
        <p:nvSpPr>
          <p:cNvPr id="4" name="TextBox 3"/>
          <p:cNvSpPr txBox="1"/>
          <p:nvPr/>
        </p:nvSpPr>
        <p:spPr>
          <a:xfrm>
            <a:off x="-36512" y="5934670"/>
            <a:ext cx="8208912" cy="923330"/>
          </a:xfrm>
          <a:prstGeom prst="rect">
            <a:avLst/>
          </a:prstGeom>
          <a:noFill/>
        </p:spPr>
        <p:txBody>
          <a:bodyPr wrap="square" rtlCol="0">
            <a:spAutoFit/>
          </a:bodyPr>
          <a:lstStyle/>
          <a:p>
            <a:pPr algn="ctr"/>
            <a:r>
              <a:rPr lang="ru-RU" b="1" dirty="0" smtClean="0">
                <a:solidFill>
                  <a:srgbClr val="C00000"/>
                </a:solidFill>
              </a:rPr>
              <a:t>!!! Обязательно отразить условия реализации </a:t>
            </a:r>
            <a:r>
              <a:rPr lang="ru-RU" dirty="0" smtClean="0"/>
              <a:t>(материально-технические, информационные, учебно-методические) или в РП или Организационном разделе  ООП «Система условий реализации ООП»)</a:t>
            </a:r>
            <a:endParaRPr lang="ru-RU" dirty="0"/>
          </a:p>
        </p:txBody>
      </p:sp>
      <p:pic>
        <p:nvPicPr>
          <p:cNvPr id="6" name="Picture 19" descr="images"/>
          <p:cNvPicPr>
            <a:picLocks noChangeAspect="1" noChangeArrowheads="1"/>
          </p:cNvPicPr>
          <p:nvPr/>
        </p:nvPicPr>
        <p:blipFill>
          <a:blip r:embed="rId2" cstate="print"/>
          <a:srcRect/>
          <a:stretch>
            <a:fillRect/>
          </a:stretch>
        </p:blipFill>
        <p:spPr bwMode="auto">
          <a:xfrm>
            <a:off x="8100392" y="6221121"/>
            <a:ext cx="899592" cy="6368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868459102"/>
              </p:ext>
            </p:extLst>
          </p:nvPr>
        </p:nvGraphicFramePr>
        <p:xfrm>
          <a:off x="251520" y="260644"/>
          <a:ext cx="8640960" cy="6495821"/>
        </p:xfrm>
        <a:graphic>
          <a:graphicData uri="http://schemas.openxmlformats.org/drawingml/2006/table">
            <a:tbl>
              <a:tblPr firstRow="1" firstCol="1" bandRow="1">
                <a:tableStyleId>{5C22544A-7EE6-4342-B048-85BDC9FD1C3A}</a:tableStyleId>
              </a:tblPr>
              <a:tblGrid>
                <a:gridCol w="5646062">
                  <a:extLst>
                    <a:ext uri="{9D8B030D-6E8A-4147-A177-3AD203B41FA5}">
                      <a16:colId xmlns:a16="http://schemas.microsoft.com/office/drawing/2014/main" xmlns="" val="20000"/>
                    </a:ext>
                  </a:extLst>
                </a:gridCol>
                <a:gridCol w="2994898">
                  <a:extLst>
                    <a:ext uri="{9D8B030D-6E8A-4147-A177-3AD203B41FA5}">
                      <a16:colId xmlns:a16="http://schemas.microsoft.com/office/drawing/2014/main" xmlns="" val="20001"/>
                    </a:ext>
                  </a:extLst>
                </a:gridCol>
              </a:tblGrid>
              <a:tr h="217120">
                <a:tc gridSpan="2">
                  <a:txBody>
                    <a:bodyPr/>
                    <a:lstStyle/>
                    <a:p>
                      <a:pPr>
                        <a:spcAft>
                          <a:spcPts val="0"/>
                        </a:spcAft>
                      </a:pPr>
                      <a:r>
                        <a:rPr lang="ru-RU" sz="1400" dirty="0">
                          <a:effectLst/>
                        </a:rPr>
                        <a:t>1.3. Организационный раздел </a:t>
                      </a:r>
                      <a:r>
                        <a:rPr lang="ru-RU" sz="1400" dirty="0" smtClean="0">
                          <a:effectLst/>
                        </a:rPr>
                        <a:t>ООП</a:t>
                      </a:r>
                      <a:endParaRPr lang="ru-RU" sz="1400" dirty="0">
                        <a:effectLst/>
                        <a:latin typeface="Courier New"/>
                        <a:ea typeface="Times New Roman"/>
                      </a:endParaRPr>
                    </a:p>
                  </a:txBody>
                  <a:tcPr marL="32308" marR="32308" marT="0" marB="0"/>
                </a:tc>
                <a:tc hMerge="1">
                  <a:txBody>
                    <a:bodyPr/>
                    <a:lstStyle/>
                    <a:p>
                      <a:endParaRPr lang="ru-RU"/>
                    </a:p>
                  </a:txBody>
                  <a:tcPr/>
                </a:tc>
                <a:extLst>
                  <a:ext uri="{0D108BD9-81ED-4DB2-BD59-A6C34878D82A}">
                    <a16:rowId xmlns:a16="http://schemas.microsoft.com/office/drawing/2014/main" xmlns="" val="10000"/>
                  </a:ext>
                </a:extLst>
              </a:tr>
              <a:tr h="218777">
                <a:tc>
                  <a:txBody>
                    <a:bodyPr/>
                    <a:lstStyle/>
                    <a:p>
                      <a:pPr>
                        <a:spcAft>
                          <a:spcPts val="0"/>
                        </a:spcAft>
                      </a:pPr>
                      <a:r>
                        <a:rPr lang="ru-RU" sz="1400" dirty="0">
                          <a:effectLst/>
                        </a:rPr>
                        <a:t>Учебный план </a:t>
                      </a:r>
                      <a:r>
                        <a:rPr lang="ru-RU" sz="1400" dirty="0" smtClean="0">
                          <a:effectLst/>
                        </a:rPr>
                        <a:t>:</a:t>
                      </a:r>
                      <a:endParaRPr lang="ru-RU" sz="1400" dirty="0">
                        <a:effectLst/>
                        <a:latin typeface="Courier New"/>
                        <a:ea typeface="Times New Roman"/>
                      </a:endParaRPr>
                    </a:p>
                  </a:txBody>
                  <a:tcPr marL="32308" marR="32308"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latin typeface="+mn-lt"/>
                        </a:rPr>
                        <a:t>п. 19.3 ФГОС НОО,</a:t>
                      </a:r>
                    </a:p>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latin typeface="+mn-lt"/>
                        </a:rPr>
                        <a:t> </a:t>
                      </a:r>
                      <a:r>
                        <a:rPr lang="ru-RU" sz="1400" dirty="0" smtClean="0">
                          <a:latin typeface="+mn-lt"/>
                        </a:rPr>
                        <a:t>п. 18.3.1 ФГОС ООО</a:t>
                      </a:r>
                      <a:endParaRPr lang="ru-RU" sz="1400" dirty="0">
                        <a:latin typeface="+mn-lt"/>
                      </a:endParaRPr>
                    </a:p>
                  </a:txBody>
                  <a:tcPr marL="32308" marR="32308" marT="0" marB="0"/>
                </a:tc>
                <a:extLst>
                  <a:ext uri="{0D108BD9-81ED-4DB2-BD59-A6C34878D82A}">
                    <a16:rowId xmlns:a16="http://schemas.microsoft.com/office/drawing/2014/main" xmlns="" val="10001"/>
                  </a:ext>
                </a:extLst>
              </a:tr>
              <a:tr h="217120">
                <a:tc>
                  <a:txBody>
                    <a:bodyPr/>
                    <a:lstStyle/>
                    <a:p>
                      <a:pPr>
                        <a:spcAft>
                          <a:spcPts val="0"/>
                        </a:spcAft>
                      </a:pPr>
                      <a:r>
                        <a:rPr lang="ru-RU" sz="1400" b="0" dirty="0">
                          <a:effectLst/>
                        </a:rPr>
                        <a:t>общий объем нагрузки обучающихся</a:t>
                      </a:r>
                      <a:endParaRPr lang="ru-RU" sz="1400" b="0" dirty="0">
                        <a:effectLst/>
                        <a:latin typeface="Courier New"/>
                        <a:ea typeface="Times New Roman"/>
                      </a:endParaRPr>
                    </a:p>
                  </a:txBody>
                  <a:tcPr marL="32308" marR="32308" marT="0" marB="0"/>
                </a:tc>
                <a:tc rowSpan="3">
                  <a:txBody>
                    <a:bodyPr/>
                    <a:lstStyle/>
                    <a:p>
                      <a:pPr>
                        <a:spcAft>
                          <a:spcPts val="0"/>
                        </a:spcAft>
                      </a:pPr>
                      <a:r>
                        <a:rPr lang="ru-RU" sz="1400" kern="1200" dirty="0" smtClean="0">
                          <a:solidFill>
                            <a:schemeClr val="dk1"/>
                          </a:solidFill>
                          <a:effectLst/>
                          <a:highlight>
                            <a:srgbClr val="FFFF00"/>
                          </a:highlight>
                          <a:latin typeface="+mn-lt"/>
                          <a:ea typeface="+mn-ea"/>
                          <a:cs typeface="+mn-cs"/>
                        </a:rPr>
                        <a:t> </a:t>
                      </a:r>
                      <a:endParaRPr lang="ru-RU" sz="1400" kern="1200" dirty="0">
                        <a:solidFill>
                          <a:schemeClr val="dk1"/>
                        </a:solidFill>
                        <a:effectLst/>
                        <a:highlight>
                          <a:srgbClr val="FFFF00"/>
                        </a:highlight>
                        <a:latin typeface="+mn-lt"/>
                        <a:ea typeface="+mn-ea"/>
                        <a:cs typeface="+mn-cs"/>
                      </a:endParaRPr>
                    </a:p>
                    <a:p>
                      <a:pPr>
                        <a:spcAft>
                          <a:spcPts val="0"/>
                        </a:spcAft>
                      </a:pPr>
                      <a:r>
                        <a:rPr lang="ru-RU" sz="1400" kern="1200" dirty="0">
                          <a:solidFill>
                            <a:schemeClr val="dk1"/>
                          </a:solidFill>
                          <a:effectLst/>
                          <a:highlight>
                            <a:srgbClr val="FFFF00"/>
                          </a:highlight>
                          <a:latin typeface="+mn-lt"/>
                          <a:ea typeface="+mn-ea"/>
                          <a:cs typeface="+mn-cs"/>
                        </a:rPr>
                        <a:t> </a:t>
                      </a:r>
                    </a:p>
                    <a:p>
                      <a:pPr>
                        <a:spcAft>
                          <a:spcPts val="0"/>
                        </a:spcAft>
                      </a:pPr>
                      <a:r>
                        <a:rPr lang="ru-RU" sz="1400" kern="1200" dirty="0">
                          <a:solidFill>
                            <a:schemeClr val="dk1"/>
                          </a:solidFill>
                          <a:effectLst/>
                          <a:highlight>
                            <a:srgbClr val="FFFF00"/>
                          </a:highlight>
                          <a:latin typeface="+mn-lt"/>
                          <a:ea typeface="+mn-ea"/>
                          <a:cs typeface="+mn-cs"/>
                        </a:rPr>
                        <a:t> </a:t>
                      </a:r>
                    </a:p>
                  </a:txBody>
                  <a:tcPr marL="32308" marR="32308" marT="0" marB="0"/>
                </a:tc>
                <a:extLst>
                  <a:ext uri="{0D108BD9-81ED-4DB2-BD59-A6C34878D82A}">
                    <a16:rowId xmlns:a16="http://schemas.microsoft.com/office/drawing/2014/main" xmlns="" val="10002"/>
                  </a:ext>
                </a:extLst>
              </a:tr>
              <a:tr h="564702">
                <a:tc>
                  <a:txBody>
                    <a:bodyPr/>
                    <a:lstStyle/>
                    <a:p>
                      <a:pPr>
                        <a:spcAft>
                          <a:spcPts val="0"/>
                        </a:spcAft>
                      </a:pPr>
                      <a:r>
                        <a:rPr lang="ru-RU" sz="1400" b="0" dirty="0">
                          <a:effectLst/>
                        </a:rPr>
                        <a:t>состав и структура обязательных предметных областей и учебных предметов по классам (годам обучения)</a:t>
                      </a:r>
                      <a:endParaRPr lang="ru-RU" sz="1400" b="0" dirty="0">
                        <a:effectLst/>
                        <a:latin typeface="Courier New"/>
                        <a:ea typeface="Times New Roman"/>
                      </a:endParaRPr>
                    </a:p>
                  </a:txBody>
                  <a:tcPr marL="32308" marR="32308" marT="0" marB="0"/>
                </a:tc>
                <a:tc vMerge="1">
                  <a:txBody>
                    <a:bodyPr/>
                    <a:lstStyle/>
                    <a:p>
                      <a:pPr>
                        <a:spcAft>
                          <a:spcPts val="0"/>
                        </a:spcAft>
                      </a:pPr>
                      <a:endParaRPr lang="ru-RU" sz="1400" dirty="0">
                        <a:effectLst/>
                        <a:latin typeface="+mn-lt"/>
                        <a:ea typeface="Times New Roman"/>
                      </a:endParaRPr>
                    </a:p>
                  </a:txBody>
                  <a:tcPr marL="32308" marR="32308" marT="0" marB="0"/>
                </a:tc>
                <a:extLst>
                  <a:ext uri="{0D108BD9-81ED-4DB2-BD59-A6C34878D82A}">
                    <a16:rowId xmlns:a16="http://schemas.microsoft.com/office/drawing/2014/main" xmlns="" val="10003"/>
                  </a:ext>
                </a:extLst>
              </a:tr>
              <a:tr h="230526">
                <a:tc>
                  <a:txBody>
                    <a:bodyPr/>
                    <a:lstStyle/>
                    <a:p>
                      <a:pPr>
                        <a:spcAft>
                          <a:spcPts val="0"/>
                        </a:spcAft>
                      </a:pPr>
                      <a:r>
                        <a:rPr lang="ru-RU" sz="1400" b="0" dirty="0">
                          <a:effectLst/>
                        </a:rPr>
                        <a:t>кол-во учебных занятий за </a:t>
                      </a:r>
                      <a:r>
                        <a:rPr lang="ru-RU" sz="1400" b="0" dirty="0" smtClean="0">
                          <a:effectLst/>
                        </a:rPr>
                        <a:t>… </a:t>
                      </a:r>
                      <a:r>
                        <a:rPr lang="ru-RU" sz="1400" b="0" dirty="0">
                          <a:effectLst/>
                        </a:rPr>
                        <a:t>лет</a:t>
                      </a:r>
                      <a:endParaRPr lang="ru-RU" sz="1400" b="0" dirty="0">
                        <a:effectLst/>
                        <a:latin typeface="Courier New"/>
                        <a:ea typeface="Times New Roman"/>
                      </a:endParaRPr>
                    </a:p>
                  </a:txBody>
                  <a:tcPr marL="32308" marR="32308" marT="0" marB="0"/>
                </a:tc>
                <a:tc vMerge="1">
                  <a:txBody>
                    <a:bodyPr/>
                    <a:lstStyle/>
                    <a:p>
                      <a:pPr>
                        <a:spcAft>
                          <a:spcPts val="0"/>
                        </a:spcAft>
                      </a:pPr>
                      <a:endParaRPr lang="ru-RU" sz="1400" dirty="0">
                        <a:effectLst/>
                        <a:latin typeface="+mn-lt"/>
                        <a:ea typeface="Times New Roman"/>
                      </a:endParaRPr>
                    </a:p>
                  </a:txBody>
                  <a:tcPr marL="32308" marR="32308" marT="0" marB="0"/>
                </a:tc>
                <a:extLst>
                  <a:ext uri="{0D108BD9-81ED-4DB2-BD59-A6C34878D82A}">
                    <a16:rowId xmlns:a16="http://schemas.microsoft.com/office/drawing/2014/main" xmlns="" val="10004"/>
                  </a:ext>
                </a:extLst>
              </a:tr>
              <a:tr h="231564">
                <a:tc>
                  <a:txBody>
                    <a:bodyPr/>
                    <a:lstStyle/>
                    <a:p>
                      <a:pPr>
                        <a:spcAft>
                          <a:spcPts val="0"/>
                        </a:spcAft>
                      </a:pPr>
                      <a:r>
                        <a:rPr lang="ru-RU" sz="1400" b="0" dirty="0">
                          <a:effectLst/>
                        </a:rPr>
                        <a:t>формы промежуточной аттестации</a:t>
                      </a:r>
                      <a:endParaRPr lang="ru-RU" sz="1400" b="0" dirty="0">
                        <a:effectLst/>
                        <a:latin typeface="Courier New"/>
                        <a:ea typeface="Times New Roman"/>
                      </a:endParaRPr>
                    </a:p>
                  </a:txBody>
                  <a:tcPr marL="32308" marR="32308"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latin typeface="+mn-lt"/>
                        </a:rPr>
                        <a:t> </a:t>
                      </a:r>
                      <a:r>
                        <a:rPr lang="ru-RU" sz="1400" dirty="0" smtClean="0">
                          <a:latin typeface="+mn-lt"/>
                        </a:rPr>
                        <a:t> п.1, ст. 58 Закона</a:t>
                      </a:r>
                      <a:endParaRPr lang="ru-RU" sz="1400" dirty="0">
                        <a:latin typeface="+mn-lt"/>
                      </a:endParaRPr>
                    </a:p>
                  </a:txBody>
                  <a:tcPr marL="32308" marR="32308" marT="0" marB="0"/>
                </a:tc>
                <a:extLst>
                  <a:ext uri="{0D108BD9-81ED-4DB2-BD59-A6C34878D82A}">
                    <a16:rowId xmlns:a16="http://schemas.microsoft.com/office/drawing/2014/main" xmlns="" val="10005"/>
                  </a:ext>
                </a:extLst>
              </a:tr>
              <a:tr h="217120">
                <a:tc>
                  <a:txBody>
                    <a:bodyPr/>
                    <a:lstStyle/>
                    <a:p>
                      <a:pPr>
                        <a:spcAft>
                          <a:spcPts val="0"/>
                        </a:spcAft>
                      </a:pPr>
                      <a:r>
                        <a:rPr lang="ru-RU" sz="1400" dirty="0">
                          <a:effectLst/>
                        </a:rPr>
                        <a:t>Индивидуальный учебный план:</a:t>
                      </a:r>
                      <a:endParaRPr lang="ru-RU" sz="1400" dirty="0">
                        <a:effectLst/>
                        <a:latin typeface="Courier New"/>
                        <a:ea typeface="Times New Roman"/>
                      </a:endParaRPr>
                    </a:p>
                  </a:txBody>
                  <a:tcPr marL="32308" marR="32308" marT="0" marB="0"/>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latin typeface="+mn-lt"/>
                        </a:rPr>
                        <a:t> </a:t>
                      </a:r>
                      <a:r>
                        <a:rPr lang="ru-RU" sz="1400" dirty="0" smtClean="0">
                          <a:latin typeface="+mn-lt"/>
                        </a:rPr>
                        <a:t>п. 19.4 ФГОС НОО,</a:t>
                      </a:r>
                    </a:p>
                    <a:p>
                      <a:pPr>
                        <a:spcAft>
                          <a:spcPts val="0"/>
                        </a:spcAft>
                      </a:pPr>
                      <a:r>
                        <a:rPr lang="ru-RU" sz="1400" dirty="0" smtClean="0">
                          <a:latin typeface="+mn-lt"/>
                        </a:rPr>
                        <a:t>п. 18.3.1.ФГОС ООО, СОО</a:t>
                      </a:r>
                      <a:endParaRPr lang="ru-RU" sz="1400" dirty="0">
                        <a:latin typeface="+mn-lt"/>
                      </a:endParaRPr>
                    </a:p>
                    <a:p>
                      <a:pPr>
                        <a:spcAft>
                          <a:spcPts val="0"/>
                        </a:spcAft>
                      </a:pPr>
                      <a:r>
                        <a:rPr lang="ru-RU" sz="1400" dirty="0">
                          <a:latin typeface="+mn-lt"/>
                        </a:rPr>
                        <a:t> </a:t>
                      </a:r>
                    </a:p>
                    <a:p>
                      <a:pPr>
                        <a:spcAft>
                          <a:spcPts val="0"/>
                        </a:spcAft>
                      </a:pPr>
                      <a:r>
                        <a:rPr lang="ru-RU" sz="1400" dirty="0">
                          <a:latin typeface="+mn-lt"/>
                        </a:rPr>
                        <a:t> </a:t>
                      </a:r>
                    </a:p>
                  </a:txBody>
                  <a:tcPr marL="32308" marR="32308" marT="0" marB="0"/>
                </a:tc>
                <a:extLst>
                  <a:ext uri="{0D108BD9-81ED-4DB2-BD59-A6C34878D82A}">
                    <a16:rowId xmlns:a16="http://schemas.microsoft.com/office/drawing/2014/main" xmlns="" val="10006"/>
                  </a:ext>
                </a:extLst>
              </a:tr>
              <a:tr h="217120">
                <a:tc>
                  <a:txBody>
                    <a:bodyPr/>
                    <a:lstStyle/>
                    <a:p>
                      <a:pPr>
                        <a:spcAft>
                          <a:spcPts val="0"/>
                        </a:spcAft>
                      </a:pPr>
                      <a:r>
                        <a:rPr lang="ru-RU" sz="1400" b="0" dirty="0">
                          <a:effectLst/>
                        </a:rPr>
                        <a:t>общий объем нагрузки обучающихся</a:t>
                      </a:r>
                      <a:endParaRPr lang="ru-RU" sz="1400" b="0" dirty="0">
                        <a:effectLst/>
                        <a:latin typeface="Courier New"/>
                        <a:ea typeface="Times New Roman"/>
                      </a:endParaRPr>
                    </a:p>
                  </a:txBody>
                  <a:tcPr marL="32308" marR="32308" marT="0" marB="0"/>
                </a:tc>
                <a:tc vMerge="1">
                  <a:txBody>
                    <a:bodyPr/>
                    <a:lstStyle/>
                    <a:p>
                      <a:pPr>
                        <a:spcAft>
                          <a:spcPts val="0"/>
                        </a:spcAft>
                      </a:pPr>
                      <a:endParaRPr lang="ru-RU" sz="1400" dirty="0">
                        <a:effectLst/>
                        <a:latin typeface="+mn-lt"/>
                        <a:ea typeface="Times New Roman"/>
                      </a:endParaRPr>
                    </a:p>
                  </a:txBody>
                  <a:tcPr marL="32308" marR="32308" marT="0" marB="0"/>
                </a:tc>
                <a:extLst>
                  <a:ext uri="{0D108BD9-81ED-4DB2-BD59-A6C34878D82A}">
                    <a16:rowId xmlns:a16="http://schemas.microsoft.com/office/drawing/2014/main" xmlns="" val="10007"/>
                  </a:ext>
                </a:extLst>
              </a:tr>
              <a:tr h="598087">
                <a:tc>
                  <a:txBody>
                    <a:bodyPr/>
                    <a:lstStyle/>
                    <a:p>
                      <a:pPr>
                        <a:spcAft>
                          <a:spcPts val="0"/>
                        </a:spcAft>
                      </a:pPr>
                      <a:r>
                        <a:rPr lang="ru-RU" sz="1400" b="0" dirty="0">
                          <a:effectLst/>
                        </a:rPr>
                        <a:t>состав и структура обязательных предметных областей и учебных предметов по классам (годам обучения)</a:t>
                      </a:r>
                      <a:endParaRPr lang="ru-RU" sz="1400" b="0" dirty="0">
                        <a:effectLst/>
                        <a:latin typeface="Courier New"/>
                        <a:ea typeface="Times New Roman"/>
                      </a:endParaRPr>
                    </a:p>
                  </a:txBody>
                  <a:tcPr marL="32308" marR="32308" marT="0" marB="0"/>
                </a:tc>
                <a:tc vMerge="1">
                  <a:txBody>
                    <a:bodyPr/>
                    <a:lstStyle/>
                    <a:p>
                      <a:pPr>
                        <a:spcAft>
                          <a:spcPts val="0"/>
                        </a:spcAft>
                      </a:pPr>
                      <a:endParaRPr lang="ru-RU" sz="1400" dirty="0">
                        <a:effectLst/>
                        <a:latin typeface="+mn-lt"/>
                        <a:ea typeface="Times New Roman"/>
                      </a:endParaRPr>
                    </a:p>
                  </a:txBody>
                  <a:tcPr marL="32308" marR="32308" marT="0" marB="0"/>
                </a:tc>
                <a:extLst>
                  <a:ext uri="{0D108BD9-81ED-4DB2-BD59-A6C34878D82A}">
                    <a16:rowId xmlns:a16="http://schemas.microsoft.com/office/drawing/2014/main" xmlns="" val="10008"/>
                  </a:ext>
                </a:extLst>
              </a:tr>
              <a:tr h="226592">
                <a:tc>
                  <a:txBody>
                    <a:bodyPr/>
                    <a:lstStyle/>
                    <a:p>
                      <a:pPr>
                        <a:spcAft>
                          <a:spcPts val="0"/>
                        </a:spcAft>
                      </a:pPr>
                      <a:r>
                        <a:rPr lang="ru-RU" sz="1400" b="0" dirty="0">
                          <a:effectLst/>
                        </a:rPr>
                        <a:t>кол-во учебных занятий за </a:t>
                      </a:r>
                      <a:r>
                        <a:rPr lang="ru-RU" sz="1400" b="0" dirty="0" smtClean="0">
                          <a:effectLst/>
                        </a:rPr>
                        <a:t>… </a:t>
                      </a:r>
                      <a:r>
                        <a:rPr lang="ru-RU" sz="1400" b="0" dirty="0">
                          <a:effectLst/>
                        </a:rPr>
                        <a:t>лет</a:t>
                      </a:r>
                      <a:endParaRPr lang="ru-RU" sz="1400" b="0" dirty="0">
                        <a:effectLst/>
                        <a:latin typeface="Courier New"/>
                        <a:ea typeface="Times New Roman"/>
                      </a:endParaRPr>
                    </a:p>
                  </a:txBody>
                  <a:tcPr marL="32308" marR="32308" marT="0" marB="0"/>
                </a:tc>
                <a:tc>
                  <a:txBody>
                    <a:bodyPr/>
                    <a:lstStyle/>
                    <a:p>
                      <a:pPr>
                        <a:spcAft>
                          <a:spcPts val="0"/>
                        </a:spcAft>
                      </a:pPr>
                      <a:r>
                        <a:rPr lang="ru-RU" sz="1400" dirty="0">
                          <a:effectLst/>
                          <a:highlight>
                            <a:srgbClr val="FFFF00"/>
                          </a:highlight>
                          <a:latin typeface="+mn-lt"/>
                        </a:rPr>
                        <a:t> </a:t>
                      </a:r>
                      <a:endParaRPr lang="ru-RU" sz="1400" dirty="0">
                        <a:effectLst/>
                        <a:latin typeface="+mn-lt"/>
                        <a:ea typeface="Times New Roman"/>
                      </a:endParaRPr>
                    </a:p>
                  </a:txBody>
                  <a:tcPr marL="32308" marR="32308" marT="0" marB="0"/>
                </a:tc>
                <a:extLst>
                  <a:ext uri="{0D108BD9-81ED-4DB2-BD59-A6C34878D82A}">
                    <a16:rowId xmlns:a16="http://schemas.microsoft.com/office/drawing/2014/main" xmlns="" val="10009"/>
                  </a:ext>
                </a:extLst>
              </a:tr>
              <a:tr h="299753">
                <a:tc>
                  <a:txBody>
                    <a:bodyPr/>
                    <a:lstStyle/>
                    <a:p>
                      <a:pPr>
                        <a:spcAft>
                          <a:spcPts val="0"/>
                        </a:spcAft>
                      </a:pPr>
                      <a:r>
                        <a:rPr lang="ru-RU" sz="1400" b="0" dirty="0">
                          <a:effectLst/>
                        </a:rPr>
                        <a:t>формы промежуточной аттестации</a:t>
                      </a:r>
                      <a:endParaRPr lang="ru-RU" sz="1400" b="0" dirty="0">
                        <a:effectLst/>
                        <a:latin typeface="Courier New"/>
                        <a:ea typeface="Times New Roman"/>
                      </a:endParaRPr>
                    </a:p>
                  </a:txBody>
                  <a:tcPr marL="32308" marR="32308"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latin typeface="+mn-lt"/>
                        </a:rPr>
                        <a:t> </a:t>
                      </a:r>
                      <a:r>
                        <a:rPr lang="ru-RU" sz="1400" dirty="0" smtClean="0">
                          <a:latin typeface="+mn-lt"/>
                        </a:rPr>
                        <a:t>п.1, ст.58 Закона</a:t>
                      </a:r>
                      <a:endParaRPr lang="ru-RU" sz="1400" dirty="0">
                        <a:latin typeface="+mn-lt"/>
                      </a:endParaRPr>
                    </a:p>
                  </a:txBody>
                  <a:tcPr marL="32308" marR="32308" marT="0" marB="0"/>
                </a:tc>
                <a:extLst>
                  <a:ext uri="{0D108BD9-81ED-4DB2-BD59-A6C34878D82A}">
                    <a16:rowId xmlns:a16="http://schemas.microsoft.com/office/drawing/2014/main" xmlns="" val="10010"/>
                  </a:ext>
                </a:extLst>
              </a:tr>
              <a:tr h="328166">
                <a:tc>
                  <a:txBody>
                    <a:bodyPr/>
                    <a:lstStyle/>
                    <a:p>
                      <a:pPr>
                        <a:lnSpc>
                          <a:spcPct val="115000"/>
                        </a:lnSpc>
                        <a:spcAft>
                          <a:spcPts val="0"/>
                        </a:spcAft>
                      </a:pPr>
                      <a:r>
                        <a:rPr lang="ru-RU" sz="1400">
                          <a:effectLst/>
                        </a:rPr>
                        <a:t>Календарный учебный график :</a:t>
                      </a:r>
                      <a:endParaRPr lang="ru-RU" sz="1400">
                        <a:effectLst/>
                        <a:latin typeface="Calibri"/>
                        <a:ea typeface="Calibri"/>
                        <a:cs typeface="Times New Roman"/>
                      </a:endParaRPr>
                    </a:p>
                  </a:txBody>
                  <a:tcPr marL="32308" marR="32308"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latin typeface="+mn-lt"/>
                        </a:rPr>
                        <a:t> </a:t>
                      </a:r>
                      <a:r>
                        <a:rPr lang="ru-RU" sz="1400" dirty="0" smtClean="0">
                          <a:latin typeface="+mn-lt"/>
                        </a:rPr>
                        <a:t>п. 19.10.1 ФГОС НОО,</a:t>
                      </a:r>
                    </a:p>
                    <a:p>
                      <a:pPr>
                        <a:spcAft>
                          <a:spcPts val="0"/>
                        </a:spcAft>
                      </a:pPr>
                      <a:r>
                        <a:rPr lang="ru-RU" sz="1400" dirty="0" smtClean="0">
                          <a:latin typeface="+mn-lt"/>
                        </a:rPr>
                        <a:t>п. 18.3.1.1.ФГОС ООО</a:t>
                      </a:r>
                    </a:p>
                  </a:txBody>
                  <a:tcPr marL="32308" marR="32308" marT="0" marB="0"/>
                </a:tc>
                <a:extLst>
                  <a:ext uri="{0D108BD9-81ED-4DB2-BD59-A6C34878D82A}">
                    <a16:rowId xmlns:a16="http://schemas.microsoft.com/office/drawing/2014/main" xmlns="" val="10011"/>
                  </a:ext>
                </a:extLst>
              </a:tr>
              <a:tr h="249688">
                <a:tc>
                  <a:txBody>
                    <a:bodyPr/>
                    <a:lstStyle/>
                    <a:p>
                      <a:pPr>
                        <a:lnSpc>
                          <a:spcPct val="115000"/>
                        </a:lnSpc>
                        <a:spcAft>
                          <a:spcPts val="0"/>
                        </a:spcAft>
                      </a:pPr>
                      <a:r>
                        <a:rPr lang="ru-RU" sz="1400" b="0" dirty="0">
                          <a:effectLst/>
                        </a:rPr>
                        <a:t>даты начала и окончания учебного года; </a:t>
                      </a:r>
                      <a:endParaRPr lang="ru-RU" sz="1400" b="0" dirty="0">
                        <a:effectLst/>
                        <a:latin typeface="Calibri"/>
                        <a:ea typeface="Calibri"/>
                        <a:cs typeface="Times New Roman"/>
                      </a:endParaRPr>
                    </a:p>
                  </a:txBody>
                  <a:tcPr marL="32308" marR="32308" marT="0" marB="0"/>
                </a:tc>
                <a:tc>
                  <a:txBody>
                    <a:bodyPr/>
                    <a:lstStyle/>
                    <a:p>
                      <a:pPr>
                        <a:spcAft>
                          <a:spcPts val="0"/>
                        </a:spcAft>
                      </a:pPr>
                      <a:r>
                        <a:rPr lang="ru-RU" sz="1400" dirty="0">
                          <a:effectLst/>
                          <a:highlight>
                            <a:srgbClr val="FFFF00"/>
                          </a:highlight>
                          <a:latin typeface="+mn-lt"/>
                        </a:rPr>
                        <a:t> </a:t>
                      </a:r>
                      <a:endParaRPr lang="ru-RU" sz="1400" dirty="0">
                        <a:effectLst/>
                        <a:latin typeface="+mn-lt"/>
                        <a:ea typeface="Times New Roman"/>
                      </a:endParaRPr>
                    </a:p>
                  </a:txBody>
                  <a:tcPr marL="32308" marR="32308" marT="0" marB="0"/>
                </a:tc>
                <a:extLst>
                  <a:ext uri="{0D108BD9-81ED-4DB2-BD59-A6C34878D82A}">
                    <a16:rowId xmlns:a16="http://schemas.microsoft.com/office/drawing/2014/main" xmlns="" val="10012"/>
                  </a:ext>
                </a:extLst>
              </a:tr>
              <a:tr h="356579">
                <a:tc>
                  <a:txBody>
                    <a:bodyPr/>
                    <a:lstStyle/>
                    <a:p>
                      <a:pPr>
                        <a:lnSpc>
                          <a:spcPct val="115000"/>
                        </a:lnSpc>
                        <a:spcAft>
                          <a:spcPts val="0"/>
                        </a:spcAft>
                      </a:pPr>
                      <a:r>
                        <a:rPr lang="ru-RU" sz="1400" b="0" dirty="0">
                          <a:effectLst/>
                        </a:rPr>
                        <a:t>продолжительность учебного года, четвертей (триместров); </a:t>
                      </a:r>
                      <a:endParaRPr lang="ru-RU" sz="1400" b="0" dirty="0">
                        <a:effectLst/>
                        <a:latin typeface="Calibri"/>
                        <a:ea typeface="Calibri"/>
                        <a:cs typeface="Times New Roman"/>
                      </a:endParaRPr>
                    </a:p>
                  </a:txBody>
                  <a:tcPr marL="32308" marR="32308" marT="0" marB="0"/>
                </a:tc>
                <a:tc>
                  <a:txBody>
                    <a:bodyPr/>
                    <a:lstStyle/>
                    <a:p>
                      <a:pPr>
                        <a:spcAft>
                          <a:spcPts val="0"/>
                        </a:spcAft>
                      </a:pPr>
                      <a:r>
                        <a:rPr lang="ru-RU" sz="1400" dirty="0">
                          <a:effectLst/>
                          <a:highlight>
                            <a:srgbClr val="FFFF00"/>
                          </a:highlight>
                          <a:latin typeface="+mn-lt"/>
                        </a:rPr>
                        <a:t> </a:t>
                      </a:r>
                      <a:endParaRPr lang="ru-RU" sz="1400" dirty="0">
                        <a:effectLst/>
                        <a:latin typeface="+mn-lt"/>
                        <a:ea typeface="Times New Roman"/>
                      </a:endParaRPr>
                    </a:p>
                  </a:txBody>
                  <a:tcPr marL="32308" marR="32308" marT="0" marB="0"/>
                </a:tc>
                <a:extLst>
                  <a:ext uri="{0D108BD9-81ED-4DB2-BD59-A6C34878D82A}">
                    <a16:rowId xmlns:a16="http://schemas.microsoft.com/office/drawing/2014/main" xmlns="" val="10013"/>
                  </a:ext>
                </a:extLst>
              </a:tr>
              <a:tr h="257134">
                <a:tc>
                  <a:txBody>
                    <a:bodyPr/>
                    <a:lstStyle/>
                    <a:p>
                      <a:pPr>
                        <a:lnSpc>
                          <a:spcPct val="115000"/>
                        </a:lnSpc>
                        <a:spcAft>
                          <a:spcPts val="0"/>
                        </a:spcAft>
                      </a:pPr>
                      <a:r>
                        <a:rPr lang="ru-RU" sz="1400" b="0" dirty="0">
                          <a:effectLst/>
                        </a:rPr>
                        <a:t>сроки и продолжительность каникул;</a:t>
                      </a:r>
                      <a:endParaRPr lang="ru-RU" sz="1400" b="0" dirty="0">
                        <a:effectLst/>
                        <a:latin typeface="Calibri"/>
                        <a:ea typeface="Calibri"/>
                        <a:cs typeface="Times New Roman"/>
                      </a:endParaRPr>
                    </a:p>
                  </a:txBody>
                  <a:tcPr marL="32308" marR="32308" marT="0" marB="0"/>
                </a:tc>
                <a:tc>
                  <a:txBody>
                    <a:bodyPr/>
                    <a:lstStyle/>
                    <a:p>
                      <a:pPr>
                        <a:spcAft>
                          <a:spcPts val="0"/>
                        </a:spcAft>
                      </a:pPr>
                      <a:r>
                        <a:rPr lang="ru-RU" sz="1400" dirty="0">
                          <a:effectLst/>
                          <a:highlight>
                            <a:srgbClr val="FFFF00"/>
                          </a:highlight>
                          <a:latin typeface="+mn-lt"/>
                        </a:rPr>
                        <a:t> </a:t>
                      </a:r>
                      <a:endParaRPr lang="ru-RU" sz="1400" dirty="0">
                        <a:effectLst/>
                        <a:latin typeface="+mn-lt"/>
                        <a:ea typeface="Times New Roman"/>
                      </a:endParaRPr>
                    </a:p>
                  </a:txBody>
                  <a:tcPr marL="32308" marR="32308" marT="0" marB="0"/>
                </a:tc>
                <a:extLst>
                  <a:ext uri="{0D108BD9-81ED-4DB2-BD59-A6C34878D82A}">
                    <a16:rowId xmlns:a16="http://schemas.microsoft.com/office/drawing/2014/main" xmlns="" val="10014"/>
                  </a:ext>
                </a:extLst>
              </a:tr>
              <a:tr h="278444">
                <a:tc>
                  <a:txBody>
                    <a:bodyPr/>
                    <a:lstStyle/>
                    <a:p>
                      <a:pPr>
                        <a:lnSpc>
                          <a:spcPct val="115000"/>
                        </a:lnSpc>
                        <a:spcAft>
                          <a:spcPts val="0"/>
                        </a:spcAft>
                      </a:pPr>
                      <a:r>
                        <a:rPr lang="ru-RU" sz="1400" b="0" dirty="0">
                          <a:effectLst/>
                        </a:rPr>
                        <a:t> сроки проведения промежуточных аттестаций) </a:t>
                      </a:r>
                      <a:endParaRPr lang="ru-RU" sz="1400" b="0" dirty="0">
                        <a:effectLst/>
                        <a:latin typeface="Calibri"/>
                        <a:ea typeface="Calibri"/>
                        <a:cs typeface="Times New Roman"/>
                      </a:endParaRPr>
                    </a:p>
                  </a:txBody>
                  <a:tcPr marL="32308" marR="32308" marT="0" marB="0"/>
                </a:tc>
                <a:tc>
                  <a:txBody>
                    <a:bodyPr/>
                    <a:lstStyle/>
                    <a:p>
                      <a:pPr>
                        <a:spcAft>
                          <a:spcPts val="0"/>
                        </a:spcAft>
                      </a:pPr>
                      <a:r>
                        <a:rPr lang="ru-RU" sz="1400" dirty="0">
                          <a:effectLst/>
                          <a:highlight>
                            <a:srgbClr val="FFFF00"/>
                          </a:highlight>
                          <a:latin typeface="+mn-lt"/>
                        </a:rPr>
                        <a:t> </a:t>
                      </a:r>
                      <a:endParaRPr lang="ru-RU" sz="1400" dirty="0">
                        <a:effectLst/>
                        <a:latin typeface="+mn-lt"/>
                        <a:ea typeface="Times New Roman"/>
                      </a:endParaRPr>
                    </a:p>
                  </a:txBody>
                  <a:tcPr marL="32308" marR="32308" marT="0" marB="0"/>
                </a:tc>
                <a:extLst>
                  <a:ext uri="{0D108BD9-81ED-4DB2-BD59-A6C34878D82A}">
                    <a16:rowId xmlns:a16="http://schemas.microsoft.com/office/drawing/2014/main" xmlns="" val="10015"/>
                  </a:ext>
                </a:extLst>
              </a:tr>
              <a:tr h="499376">
                <a:tc>
                  <a:txBody>
                    <a:bodyPr/>
                    <a:lstStyle/>
                    <a:p>
                      <a:pPr>
                        <a:lnSpc>
                          <a:spcPct val="115000"/>
                        </a:lnSpc>
                        <a:spcAft>
                          <a:spcPts val="0"/>
                        </a:spcAft>
                      </a:pPr>
                      <a:r>
                        <a:rPr lang="ru-RU" sz="1400" dirty="0">
                          <a:effectLst/>
                        </a:rPr>
                        <a:t>План внеурочной деятельности </a:t>
                      </a:r>
                      <a:r>
                        <a:rPr lang="ru-RU" sz="1400" dirty="0" smtClean="0">
                          <a:effectLst/>
                        </a:rPr>
                        <a:t>:</a:t>
                      </a:r>
                      <a:endParaRPr lang="ru-RU" sz="1400" dirty="0">
                        <a:effectLst/>
                      </a:endParaRPr>
                    </a:p>
                  </a:txBody>
                  <a:tcPr marL="32308" marR="32308" marT="0" marB="0"/>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effectLst/>
                          <a:latin typeface="+mn-lt"/>
                        </a:rPr>
                        <a:t>п. 19.10</a:t>
                      </a:r>
                      <a:r>
                        <a:rPr lang="ru-RU" sz="1400" baseline="0" dirty="0" smtClean="0">
                          <a:effectLst/>
                          <a:latin typeface="+mn-lt"/>
                        </a:rPr>
                        <a:t> </a:t>
                      </a:r>
                      <a:r>
                        <a:rPr lang="ru-RU" sz="1400" dirty="0" smtClean="0">
                          <a:effectLst/>
                          <a:latin typeface="+mn-lt"/>
                        </a:rPr>
                        <a:t> ФГОС НОО,</a:t>
                      </a:r>
                    </a:p>
                    <a:p>
                      <a:pPr>
                        <a:spcAft>
                          <a:spcPts val="0"/>
                        </a:spcAft>
                      </a:pPr>
                      <a:r>
                        <a:rPr lang="ru-RU" sz="1400" dirty="0" smtClean="0">
                          <a:effectLst/>
                        </a:rPr>
                        <a:t>п. 18.3.1.2.ФГОС ООО</a:t>
                      </a:r>
                      <a:endParaRPr lang="ru-RU" sz="1400" dirty="0" smtClean="0">
                        <a:effectLst/>
                        <a:latin typeface="+mn-lt"/>
                        <a:ea typeface="Times New Roman"/>
                      </a:endParaRPr>
                    </a:p>
                  </a:txBody>
                  <a:tcPr marL="32308" marR="32308" marT="0" marB="0"/>
                </a:tc>
                <a:extLst>
                  <a:ext uri="{0D108BD9-81ED-4DB2-BD59-A6C34878D82A}">
                    <a16:rowId xmlns:a16="http://schemas.microsoft.com/office/drawing/2014/main" xmlns="" val="10016"/>
                  </a:ext>
                </a:extLst>
              </a:tr>
              <a:tr h="980236">
                <a:tc>
                  <a:txBody>
                    <a:bodyPr/>
                    <a:lstStyle/>
                    <a:p>
                      <a:pPr>
                        <a:lnSpc>
                          <a:spcPct val="115000"/>
                        </a:lnSpc>
                        <a:spcAft>
                          <a:spcPts val="0"/>
                        </a:spcAft>
                      </a:pPr>
                      <a:r>
                        <a:rPr lang="ru-RU" sz="1400" dirty="0">
                          <a:effectLst/>
                        </a:rPr>
                        <a:t>план внеурочной деятельности определяет состав и структуру направлений,</a:t>
                      </a:r>
                    </a:p>
                    <a:p>
                      <a:pPr>
                        <a:lnSpc>
                          <a:spcPct val="115000"/>
                        </a:lnSpc>
                        <a:spcAft>
                          <a:spcPts val="0"/>
                        </a:spcAft>
                      </a:pPr>
                      <a:r>
                        <a:rPr lang="ru-RU" sz="1400" dirty="0">
                          <a:effectLst/>
                        </a:rPr>
                        <a:t>формы организации, объем внеурочной </a:t>
                      </a:r>
                      <a:r>
                        <a:rPr lang="ru-RU" sz="1400" dirty="0" smtClean="0">
                          <a:effectLst/>
                        </a:rPr>
                        <a:t>деятельности,</a:t>
                      </a:r>
                    </a:p>
                    <a:p>
                      <a:pPr>
                        <a:lnSpc>
                          <a:spcPct val="115000"/>
                        </a:lnSpc>
                        <a:spcAft>
                          <a:spcPts val="0"/>
                        </a:spcAft>
                      </a:pPr>
                      <a:r>
                        <a:rPr lang="ru-RU" sz="1400" b="1" u="none" kern="1200" dirty="0" smtClean="0">
                          <a:solidFill>
                            <a:schemeClr val="lt1"/>
                          </a:solidFill>
                          <a:latin typeface="+mn-lt"/>
                          <a:ea typeface="+mn-ea"/>
                          <a:cs typeface="+mn-cs"/>
                        </a:rPr>
                        <a:t>объем внеурочной деятельности на </a:t>
                      </a:r>
                      <a:r>
                        <a:rPr lang="ru-RU" sz="1400" b="1" u="none" kern="1200" dirty="0" err="1" smtClean="0">
                          <a:solidFill>
                            <a:schemeClr val="lt1"/>
                          </a:solidFill>
                          <a:latin typeface="+mn-lt"/>
                          <a:ea typeface="+mn-ea"/>
                          <a:cs typeface="+mn-cs"/>
                        </a:rPr>
                        <a:t>уровнь</a:t>
                      </a:r>
                      <a:r>
                        <a:rPr lang="ru-RU" sz="1400" b="1" u="none" kern="1200" dirty="0" smtClean="0">
                          <a:solidFill>
                            <a:schemeClr val="lt1"/>
                          </a:solidFill>
                          <a:latin typeface="+mn-lt"/>
                          <a:ea typeface="+mn-ea"/>
                          <a:cs typeface="+mn-cs"/>
                        </a:rPr>
                        <a:t> образования </a:t>
                      </a:r>
                      <a:endParaRPr lang="ru-RU" sz="1400" u="none" dirty="0">
                        <a:effectLst/>
                        <a:latin typeface="Calibri"/>
                        <a:ea typeface="Calibri"/>
                        <a:cs typeface="Times New Roman"/>
                      </a:endParaRPr>
                    </a:p>
                  </a:txBody>
                  <a:tcPr marL="32308" marR="32308" marT="0" marB="0"/>
                </a:tc>
                <a:tc vMerge="1">
                  <a:txBody>
                    <a:bodyPr/>
                    <a:lstStyle/>
                    <a:p>
                      <a:pPr>
                        <a:spcAft>
                          <a:spcPts val="0"/>
                        </a:spcAft>
                      </a:pPr>
                      <a:endParaRPr lang="ru-RU" sz="1400" dirty="0">
                        <a:effectLst/>
                        <a:latin typeface="+mn-lt"/>
                        <a:ea typeface="Times New Roman"/>
                      </a:endParaRPr>
                    </a:p>
                  </a:txBody>
                  <a:tcPr marL="32308" marR="32308" marT="0" marB="0"/>
                </a:tc>
                <a:extLst>
                  <a:ext uri="{0D108BD9-81ED-4DB2-BD59-A6C34878D82A}">
                    <a16:rowId xmlns:a16="http://schemas.microsoft.com/office/drawing/2014/main" xmlns="" val="10017"/>
                  </a:ext>
                </a:extLst>
              </a:tr>
            </a:tbl>
          </a:graphicData>
        </a:graphic>
      </p:graphicFrame>
    </p:spTree>
    <p:extLst>
      <p:ext uri="{BB962C8B-B14F-4D97-AF65-F5344CB8AC3E}">
        <p14:creationId xmlns:p14="http://schemas.microsoft.com/office/powerpoint/2010/main" val="448856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619125" y="252413"/>
            <a:ext cx="8164513" cy="576262"/>
          </a:xfrm>
          <a:prstGeom prst="rect">
            <a:avLst/>
          </a:prstGeom>
          <a:noFill/>
          <a:ln w="9525">
            <a:noFill/>
            <a:miter lim="800000"/>
            <a:headEnd/>
            <a:tailEnd/>
          </a:ln>
        </p:spPr>
        <p:txBody>
          <a:bodyPr lIns="82296" tIns="41148" rIns="82296" bIns="41148">
            <a:spAutoFit/>
          </a:bodyPr>
          <a:lstStyle/>
          <a:p>
            <a:pPr algn="ctr"/>
            <a:r>
              <a:rPr lang="ru-RU" altLang="ru-RU" sz="3200" b="1" dirty="0" smtClean="0">
                <a:solidFill>
                  <a:srgbClr val="C00000"/>
                </a:solidFill>
                <a:latin typeface="Times New Roman" pitchFamily="18" charset="0"/>
                <a:cs typeface="Times New Roman" pitchFamily="18" charset="0"/>
              </a:rPr>
              <a:t>Учебный план</a:t>
            </a:r>
            <a:endParaRPr lang="ru-RU" altLang="ru-RU" sz="3200" b="1" dirty="0">
              <a:solidFill>
                <a:srgbClr val="C00000"/>
              </a:solidFill>
              <a:latin typeface="Times New Roman" pitchFamily="18" charset="0"/>
              <a:cs typeface="Times New Roman" pitchFamily="18" charset="0"/>
            </a:endParaRPr>
          </a:p>
        </p:txBody>
      </p:sp>
      <p:sp>
        <p:nvSpPr>
          <p:cNvPr id="6" name="TextBox 5"/>
          <p:cNvSpPr txBox="1"/>
          <p:nvPr/>
        </p:nvSpPr>
        <p:spPr>
          <a:xfrm>
            <a:off x="107504" y="836712"/>
            <a:ext cx="8928992" cy="5755422"/>
          </a:xfrm>
          <a:prstGeom prst="rect">
            <a:avLst/>
          </a:prstGeom>
          <a:noFill/>
        </p:spPr>
        <p:txBody>
          <a:bodyPr wrap="square" rtlCol="0">
            <a:spAutoFit/>
          </a:bodyPr>
          <a:lstStyle/>
          <a:p>
            <a:r>
              <a:rPr lang="ru-RU" sz="2000" dirty="0" smtClean="0"/>
              <a:t>В структуре заданы  </a:t>
            </a:r>
            <a:r>
              <a:rPr lang="ru-RU" sz="2000" b="1" u="sng" dirty="0" smtClean="0"/>
              <a:t>предметные области</a:t>
            </a:r>
            <a:r>
              <a:rPr lang="ru-RU" sz="2000" dirty="0" smtClean="0"/>
              <a:t>, которые включают, определенные ФГОС </a:t>
            </a:r>
            <a:r>
              <a:rPr lang="ru-RU" sz="2000" b="1" u="sng" dirty="0" smtClean="0"/>
              <a:t>учебные предметы </a:t>
            </a:r>
          </a:p>
          <a:p>
            <a:pPr marL="285750" indent="-285750">
              <a:buFontTx/>
              <a:buChar char="-"/>
            </a:pPr>
            <a:r>
              <a:rPr lang="ru-RU" sz="2000" dirty="0"/>
              <a:t>о</a:t>
            </a:r>
            <a:r>
              <a:rPr lang="ru-RU" sz="2000" dirty="0" smtClean="0"/>
              <a:t>бязательной части;</a:t>
            </a:r>
          </a:p>
          <a:p>
            <a:pPr marL="285750" indent="-285750">
              <a:buFontTx/>
              <a:buChar char="-"/>
            </a:pPr>
            <a:r>
              <a:rPr lang="ru-RU" sz="2000" dirty="0"/>
              <a:t>ч</a:t>
            </a:r>
            <a:r>
              <a:rPr lang="ru-RU" sz="2000" dirty="0" smtClean="0"/>
              <a:t>асти, формируемой участниками образовательных отношений.</a:t>
            </a:r>
            <a:endParaRPr lang="ru-RU" sz="800" dirty="0" smtClean="0"/>
          </a:p>
          <a:p>
            <a:r>
              <a:rPr lang="ru-RU" sz="2000" dirty="0"/>
              <a:t>Название предметных областей и  учебных предметов должно соответствовать </a:t>
            </a:r>
            <a:r>
              <a:rPr lang="ru-RU" sz="2000" b="1" u="sng" dirty="0"/>
              <a:t>ФГОС</a:t>
            </a:r>
            <a:r>
              <a:rPr lang="ru-RU" sz="2000" b="1" u="sng" dirty="0" smtClean="0"/>
              <a:t>.</a:t>
            </a:r>
          </a:p>
          <a:p>
            <a:r>
              <a:rPr lang="ru-RU" sz="2000" dirty="0" smtClean="0"/>
              <a:t>В соответствии с приказами 1576, 1577 самостоятельными предметными областями являются: </a:t>
            </a:r>
          </a:p>
          <a:p>
            <a:pPr>
              <a:buFontTx/>
              <a:buChar char="-"/>
            </a:pPr>
            <a:r>
              <a:rPr lang="ru-RU" b="1" dirty="0" smtClean="0"/>
              <a:t>«Русский язык и литературное чтение» (НОО), «Русский язык и литература» (ООО);</a:t>
            </a:r>
          </a:p>
          <a:p>
            <a:pPr>
              <a:buFontTx/>
              <a:buChar char="-"/>
            </a:pPr>
            <a:r>
              <a:rPr lang="ru-RU" b="1" dirty="0" smtClean="0"/>
              <a:t> «Родной язык и литературное чтение на родном языке» (НОО), «Родной язык и родная литература» (ООО);</a:t>
            </a:r>
          </a:p>
          <a:p>
            <a:pPr>
              <a:buFontTx/>
              <a:buChar char="-"/>
            </a:pPr>
            <a:r>
              <a:rPr lang="ru-RU" b="1" dirty="0" smtClean="0"/>
              <a:t>«Иностранные языки».</a:t>
            </a:r>
          </a:p>
          <a:p>
            <a:r>
              <a:rPr lang="ru-RU" sz="2000" dirty="0" smtClean="0">
                <a:solidFill>
                  <a:srgbClr val="FF0000"/>
                </a:solidFill>
              </a:rPr>
              <a:t>!! </a:t>
            </a:r>
            <a:r>
              <a:rPr lang="ru-RU" sz="2000" dirty="0" smtClean="0"/>
              <a:t>Отдельными предметами являются </a:t>
            </a:r>
            <a:r>
              <a:rPr lang="ru-RU" sz="2000" b="1" dirty="0" smtClean="0"/>
              <a:t>алгебра и геометрия (с 7 класса)</a:t>
            </a:r>
            <a:r>
              <a:rPr lang="ru-RU" sz="2000" dirty="0" smtClean="0"/>
              <a:t>, </a:t>
            </a:r>
            <a:r>
              <a:rPr lang="ru-RU" sz="2000" b="1" dirty="0" smtClean="0"/>
              <a:t>всеобщая история и история России (либо интегрированный учебный предмет «История России. Всеобщая история»)</a:t>
            </a:r>
            <a:r>
              <a:rPr lang="ru-RU" sz="2000" dirty="0" smtClean="0"/>
              <a:t>.</a:t>
            </a:r>
          </a:p>
          <a:p>
            <a:endParaRPr lang="ru-RU" sz="800" dirty="0" smtClean="0"/>
          </a:p>
          <a:p>
            <a:r>
              <a:rPr lang="ru-RU" sz="2000" dirty="0" smtClean="0"/>
              <a:t>В  части предметов предусмотрено изучение </a:t>
            </a:r>
            <a:r>
              <a:rPr lang="ru-RU" sz="2000" b="1" dirty="0" smtClean="0"/>
              <a:t>этнокультурной составляющей </a:t>
            </a:r>
            <a:r>
              <a:rPr lang="ru-RU" sz="2000" dirty="0" smtClean="0"/>
              <a:t>, </a:t>
            </a:r>
            <a:r>
              <a:rPr lang="ru-RU" sz="2000" b="1" dirty="0" smtClean="0"/>
              <a:t>объем которой определяется  в рабочей программе по предмету (курсу).</a:t>
            </a:r>
          </a:p>
          <a:p>
            <a:endParaRPr lang="ru-RU" sz="800" dirty="0" smtClean="0"/>
          </a:p>
          <a:p>
            <a:pPr marL="285750" indent="-285750">
              <a:buFontTx/>
              <a:buChar char="-"/>
            </a:pPr>
            <a:endParaRPr lang="ru-RU" sz="2000" dirty="0"/>
          </a:p>
        </p:txBody>
      </p:sp>
      <p:pic>
        <p:nvPicPr>
          <p:cNvPr id="7" name="Picture 4" descr="images"/>
          <p:cNvPicPr>
            <a:picLocks noChangeAspect="1" noChangeArrowheads="1"/>
          </p:cNvPicPr>
          <p:nvPr/>
        </p:nvPicPr>
        <p:blipFill>
          <a:blip r:embed="rId2" cstate="print"/>
          <a:srcRect/>
          <a:stretch>
            <a:fillRect/>
          </a:stretch>
        </p:blipFill>
        <p:spPr bwMode="auto">
          <a:xfrm>
            <a:off x="8283699" y="6093296"/>
            <a:ext cx="860301" cy="609063"/>
          </a:xfrm>
          <a:prstGeom prst="rect">
            <a:avLst/>
          </a:prstGeom>
          <a:noFill/>
          <a:ln w="9525">
            <a:noFill/>
            <a:miter lim="800000"/>
            <a:headEnd/>
            <a:tailEnd/>
          </a:ln>
        </p:spPr>
      </p:pic>
    </p:spTree>
    <p:extLst>
      <p:ext uri="{BB962C8B-B14F-4D97-AF65-F5344CB8AC3E}">
        <p14:creationId xmlns:p14="http://schemas.microsoft.com/office/powerpoint/2010/main" val="865911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052736"/>
            <a:ext cx="8274889" cy="2246769"/>
          </a:xfrm>
          <a:prstGeom prst="rect">
            <a:avLst/>
          </a:prstGeom>
        </p:spPr>
        <p:txBody>
          <a:bodyPr wrap="square">
            <a:spAutoFit/>
          </a:bodyPr>
          <a:lstStyle/>
          <a:p>
            <a:r>
              <a:rPr lang="ru-RU" sz="2000" b="1" dirty="0" smtClean="0">
                <a:solidFill>
                  <a:srgbClr val="C00000"/>
                </a:solidFill>
                <a:latin typeface="Arial" pitchFamily="34" charset="0"/>
                <a:cs typeface="Arial" pitchFamily="34" charset="0"/>
              </a:rPr>
              <a:t>НОО</a:t>
            </a:r>
          </a:p>
          <a:p>
            <a:r>
              <a:rPr lang="ru-RU" sz="2000" b="1" dirty="0" smtClean="0">
                <a:solidFill>
                  <a:srgbClr val="C00000"/>
                </a:solidFill>
                <a:latin typeface="Arial" pitchFamily="34" charset="0"/>
                <a:cs typeface="Arial" pitchFamily="34" charset="0"/>
              </a:rPr>
              <a:t>Приказ</a:t>
            </a:r>
            <a:r>
              <a:rPr lang="ru-RU" sz="2000" dirty="0" smtClean="0">
                <a:solidFill>
                  <a:srgbClr val="C00000"/>
                </a:solidFill>
                <a:latin typeface="Arial" pitchFamily="34" charset="0"/>
                <a:cs typeface="Arial" pitchFamily="34" charset="0"/>
              </a:rPr>
              <a:t> Министерства образования и науки РФ от 06 октября 2009 г. №373,</a:t>
            </a:r>
            <a:r>
              <a:rPr lang="ru-RU" sz="2000" dirty="0" smtClean="0">
                <a:solidFill>
                  <a:srgbClr val="FF0000"/>
                </a:solidFill>
                <a:latin typeface="Arial" pitchFamily="34" charset="0"/>
                <a:cs typeface="Arial" pitchFamily="34" charset="0"/>
              </a:rPr>
              <a:t> </a:t>
            </a:r>
            <a:r>
              <a:rPr lang="ru-RU" sz="2000" dirty="0" smtClean="0">
                <a:latin typeface="Arial" pitchFamily="34" charset="0"/>
                <a:cs typeface="Arial" pitchFamily="34" charset="0"/>
              </a:rPr>
              <a:t>зарегистрирован Минюстом России 22 декабря 2009 г., </a:t>
            </a:r>
            <a:r>
              <a:rPr lang="ru-RU" sz="2000" dirty="0" err="1" smtClean="0">
                <a:latin typeface="Arial" pitchFamily="34" charset="0"/>
                <a:cs typeface="Arial" pitchFamily="34" charset="0"/>
              </a:rPr>
              <a:t>рег</a:t>
            </a:r>
            <a:r>
              <a:rPr lang="ru-RU" sz="2000" dirty="0" smtClean="0">
                <a:latin typeface="Arial" pitchFamily="34" charset="0"/>
                <a:cs typeface="Arial" pitchFamily="34" charset="0"/>
              </a:rPr>
              <a:t>. № 17785 «Об утверждении и введении в действие федерального государственного образовательного стандарта начального общего образования» в редакции приказа </a:t>
            </a:r>
            <a:r>
              <a:rPr lang="ru-RU" sz="2000" dirty="0" err="1" smtClean="0">
                <a:latin typeface="Arial" pitchFamily="34" charset="0"/>
                <a:cs typeface="Arial" pitchFamily="34" charset="0"/>
              </a:rPr>
              <a:t>Минобрнауки</a:t>
            </a:r>
            <a:r>
              <a:rPr lang="ru-RU" sz="2000" dirty="0" smtClean="0">
                <a:latin typeface="Arial" pitchFamily="34" charset="0"/>
                <a:cs typeface="Arial" pitchFamily="34" charset="0"/>
              </a:rPr>
              <a:t> РФ от 31.12.2015 № 1576</a:t>
            </a:r>
            <a:endParaRPr lang="ru-RU" sz="2000" dirty="0"/>
          </a:p>
        </p:txBody>
      </p:sp>
      <p:sp>
        <p:nvSpPr>
          <p:cNvPr id="3" name="Прямоугольник 2"/>
          <p:cNvSpPr/>
          <p:nvPr/>
        </p:nvSpPr>
        <p:spPr>
          <a:xfrm>
            <a:off x="577969" y="3716879"/>
            <a:ext cx="8240384" cy="1938992"/>
          </a:xfrm>
          <a:prstGeom prst="rect">
            <a:avLst/>
          </a:prstGeom>
        </p:spPr>
        <p:txBody>
          <a:bodyPr wrap="square">
            <a:spAutoFit/>
          </a:bodyPr>
          <a:lstStyle/>
          <a:p>
            <a:r>
              <a:rPr lang="ru-RU" altLang="ru-RU" sz="2000" b="1" dirty="0" smtClean="0">
                <a:solidFill>
                  <a:srgbClr val="C00000"/>
                </a:solidFill>
                <a:latin typeface="Arial" pitchFamily="34" charset="0"/>
                <a:cs typeface="Arial" pitchFamily="34" charset="0"/>
              </a:rPr>
              <a:t>ООО</a:t>
            </a:r>
          </a:p>
          <a:p>
            <a:r>
              <a:rPr lang="ru-RU" altLang="ru-RU" sz="2000" b="1" dirty="0" smtClean="0">
                <a:solidFill>
                  <a:srgbClr val="C00000"/>
                </a:solidFill>
                <a:latin typeface="Arial" pitchFamily="34" charset="0"/>
                <a:cs typeface="Arial" pitchFamily="34" charset="0"/>
              </a:rPr>
              <a:t>Приказ</a:t>
            </a:r>
            <a:r>
              <a:rPr lang="ru-RU" altLang="ru-RU" sz="2000" dirty="0" smtClean="0">
                <a:solidFill>
                  <a:srgbClr val="C00000"/>
                </a:solidFill>
                <a:latin typeface="Arial" pitchFamily="34" charset="0"/>
                <a:cs typeface="Arial" pitchFamily="34" charset="0"/>
              </a:rPr>
              <a:t> Министерства образования и науки РФ от 17 декабря 2010 г. №1897</a:t>
            </a:r>
            <a:r>
              <a:rPr lang="ru-RU" altLang="ru-RU" sz="2000" dirty="0" smtClean="0">
                <a:latin typeface="Arial" pitchFamily="34" charset="0"/>
                <a:cs typeface="Arial" pitchFamily="34" charset="0"/>
              </a:rPr>
              <a:t>,зарегистрирован Минюстом России 01 февраля 2011 г., </a:t>
            </a:r>
            <a:r>
              <a:rPr lang="ru-RU" altLang="ru-RU" sz="2000" dirty="0" err="1" smtClean="0">
                <a:latin typeface="Arial" pitchFamily="34" charset="0"/>
                <a:cs typeface="Arial" pitchFamily="34" charset="0"/>
              </a:rPr>
              <a:t>рег</a:t>
            </a:r>
            <a:r>
              <a:rPr lang="ru-RU" altLang="ru-RU" sz="2000" dirty="0" smtClean="0">
                <a:latin typeface="Arial" pitchFamily="34" charset="0"/>
                <a:cs typeface="Arial" pitchFamily="34" charset="0"/>
              </a:rPr>
              <a:t>. № 19664   «Об утверждении федерального государственного образовательного стандарта основного общего образования» в редакции приказа </a:t>
            </a:r>
            <a:r>
              <a:rPr lang="ru-RU" altLang="ru-RU" sz="2000" dirty="0" err="1" smtClean="0">
                <a:latin typeface="Arial" pitchFamily="34" charset="0"/>
                <a:cs typeface="Arial" pitchFamily="34" charset="0"/>
              </a:rPr>
              <a:t>Минобрнауки</a:t>
            </a:r>
            <a:r>
              <a:rPr lang="ru-RU" altLang="ru-RU" sz="2000" dirty="0" smtClean="0">
                <a:latin typeface="Arial" pitchFamily="34" charset="0"/>
                <a:cs typeface="Arial" pitchFamily="34" charset="0"/>
              </a:rPr>
              <a:t> РФ от 31.12.2015 № 1577</a:t>
            </a:r>
            <a:endParaRPr lang="ru-RU" sz="2000" dirty="0">
              <a:latin typeface="Arial" pitchFamily="34" charset="0"/>
              <a:cs typeface="Arial" pitchFamily="34" charset="0"/>
            </a:endParaRPr>
          </a:p>
        </p:txBody>
      </p:sp>
      <p:sp>
        <p:nvSpPr>
          <p:cNvPr id="4" name="Прямоугольник 3"/>
          <p:cNvSpPr/>
          <p:nvPr/>
        </p:nvSpPr>
        <p:spPr>
          <a:xfrm>
            <a:off x="1752958" y="492509"/>
            <a:ext cx="4654672" cy="584775"/>
          </a:xfrm>
          <a:prstGeom prst="rect">
            <a:avLst/>
          </a:prstGeom>
        </p:spPr>
        <p:txBody>
          <a:bodyPr wrap="none">
            <a:spAutoFit/>
          </a:bodyPr>
          <a:lstStyle/>
          <a:p>
            <a:pPr lvl="0" algn="ctr"/>
            <a:r>
              <a:rPr lang="ru-RU" sz="3200" b="1" dirty="0" smtClean="0">
                <a:solidFill>
                  <a:srgbClr val="C00000"/>
                </a:solidFill>
                <a:latin typeface="Times New Roman" panose="02020603050405020304" pitchFamily="18" charset="0"/>
                <a:cs typeface="Times New Roman" panose="02020603050405020304" pitchFamily="18" charset="0"/>
              </a:rPr>
              <a:t>В соответствии с ФГОС</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116632"/>
            <a:ext cx="7649308" cy="830997"/>
          </a:xfrm>
          <a:prstGeom prst="rect">
            <a:avLst/>
          </a:prstGeom>
          <a:noFill/>
        </p:spPr>
        <p:txBody>
          <a:bodyPr wrap="square" rtlCol="0">
            <a:spAutoFit/>
          </a:bodyPr>
          <a:lstStyle/>
          <a:p>
            <a:pPr algn="ctr"/>
            <a:r>
              <a:rPr lang="ru-RU" sz="2400" b="1" i="1" dirty="0" smtClean="0">
                <a:solidFill>
                  <a:srgbClr val="C00000"/>
                </a:solidFill>
              </a:rPr>
              <a:t>Организация обучения по ИУП (индивидуальному учебному плану)</a:t>
            </a:r>
            <a:endParaRPr lang="ru-RU" sz="2400" b="1" i="1" dirty="0">
              <a:solidFill>
                <a:srgbClr val="C00000"/>
              </a:solidFill>
            </a:endParaRPr>
          </a:p>
        </p:txBody>
      </p:sp>
      <p:sp>
        <p:nvSpPr>
          <p:cNvPr id="3" name="Прямоугольник 2"/>
          <p:cNvSpPr/>
          <p:nvPr/>
        </p:nvSpPr>
        <p:spPr>
          <a:xfrm>
            <a:off x="251520" y="2276872"/>
            <a:ext cx="8670510" cy="830997"/>
          </a:xfrm>
          <a:prstGeom prst="rect">
            <a:avLst/>
          </a:prstGeom>
        </p:spPr>
        <p:txBody>
          <a:bodyPr wrap="square">
            <a:spAutoFit/>
          </a:bodyPr>
          <a:lstStyle/>
          <a:p>
            <a:pPr algn="just">
              <a:spcAft>
                <a:spcPts val="0"/>
              </a:spcAft>
            </a:pPr>
            <a:r>
              <a:rPr lang="ru-RU" sz="1600" dirty="0">
                <a:latin typeface="Times New Roman" panose="02020603050405020304" pitchFamily="18" charset="0"/>
                <a:ea typeface="Times New Roman" panose="02020603050405020304" pitchFamily="18" charset="0"/>
                <a:cs typeface="Times New Roman" panose="02020603050405020304" pitchFamily="18" charset="0"/>
              </a:rPr>
              <a:t> 23) индивидуальный учебный  план  -  учебный  план,   </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обеспечивающий освоение  </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образовательной  программы  на  основе      индивидуализации </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ее содержания  </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с  учетом  особенностей  и   образовательных     </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потребностей конкретного </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обучающегося;</a:t>
            </a:r>
            <a:endParaRPr lang="ru-RU" sz="1600" dirty="0">
              <a:latin typeface="Times New Roman" panose="02020603050405020304" pitchFamily="18" charset="0"/>
              <a:cs typeface="Times New Roman" panose="02020603050405020304" pitchFamily="18" charset="0"/>
            </a:endParaRPr>
          </a:p>
        </p:txBody>
      </p:sp>
      <p:sp>
        <p:nvSpPr>
          <p:cNvPr id="6" name="Rectangle 5"/>
          <p:cNvSpPr>
            <a:spLocks noChangeArrowheads="1"/>
          </p:cNvSpPr>
          <p:nvPr/>
        </p:nvSpPr>
        <p:spPr bwMode="auto">
          <a:xfrm>
            <a:off x="1979712" y="836712"/>
            <a:ext cx="6678513" cy="1477328"/>
          </a:xfrm>
          <a:prstGeom prst="rect">
            <a:avLst/>
          </a:prstGeom>
          <a:noFill/>
          <a:ln w="9525">
            <a:noFill/>
            <a:miter lim="800000"/>
            <a:headEnd/>
            <a:tailEnd/>
          </a:ln>
          <a:effectLst/>
        </p:spPr>
        <p:txBody>
          <a:bodyPr wrap="square" anchor="ctr">
            <a:spAutoFit/>
          </a:bodyPr>
          <a:lstStyle/>
          <a:p>
            <a:r>
              <a:rPr lang="ru-RU" altLang="ru-RU" b="1" dirty="0" smtClean="0">
                <a:solidFill>
                  <a:srgbClr val="800000"/>
                </a:solidFill>
              </a:rPr>
              <a:t>     Федеральный </a:t>
            </a:r>
            <a:r>
              <a:rPr lang="ru-RU" altLang="ru-RU" b="1" dirty="0">
                <a:solidFill>
                  <a:srgbClr val="800000"/>
                </a:solidFill>
              </a:rPr>
              <a:t>закон от 29 декабря 2012 г. N 273-ФЗ</a:t>
            </a:r>
          </a:p>
          <a:p>
            <a:r>
              <a:rPr lang="ru-RU" altLang="ru-RU" b="1" dirty="0">
                <a:solidFill>
                  <a:srgbClr val="800000"/>
                </a:solidFill>
              </a:rPr>
              <a:t>    "Об образовании в Российской Федерации»</a:t>
            </a:r>
          </a:p>
          <a:p>
            <a:r>
              <a:rPr lang="ru-RU" altLang="ru-RU" b="1" dirty="0">
                <a:solidFill>
                  <a:srgbClr val="800000"/>
                </a:solidFill>
              </a:rPr>
              <a:t>     </a:t>
            </a:r>
            <a:r>
              <a:rPr lang="ru-RU" altLang="ru-RU" b="1" dirty="0"/>
              <a:t>Принят Государственной Думой 21 декабря 2012 года</a:t>
            </a:r>
          </a:p>
          <a:p>
            <a:r>
              <a:rPr lang="ru-RU" altLang="ru-RU" b="1" dirty="0"/>
              <a:t>     Одобрен Советом Федерации 26 декабря 2012 года</a:t>
            </a:r>
          </a:p>
          <a:p>
            <a:pPr eaLnBrk="0" hangingPunct="0"/>
            <a:endParaRPr lang="ru-RU" altLang="ru-RU" b="1" dirty="0">
              <a:solidFill>
                <a:srgbClr val="800000"/>
              </a:solidFill>
            </a:endParaRPr>
          </a:p>
        </p:txBody>
      </p:sp>
      <p:sp>
        <p:nvSpPr>
          <p:cNvPr id="7" name="Rectangle 6"/>
          <p:cNvSpPr>
            <a:spLocks noChangeArrowheads="1"/>
          </p:cNvSpPr>
          <p:nvPr/>
        </p:nvSpPr>
        <p:spPr bwMode="auto">
          <a:xfrm>
            <a:off x="399655" y="1854185"/>
            <a:ext cx="7915670" cy="369332"/>
          </a:xfrm>
          <a:prstGeom prst="rect">
            <a:avLst/>
          </a:prstGeom>
          <a:noFill/>
          <a:ln w="9525">
            <a:noFill/>
            <a:miter lim="800000"/>
            <a:headEnd/>
            <a:tailEnd/>
          </a:ln>
          <a:effectLst/>
        </p:spPr>
        <p:txBody>
          <a:bodyPr wrap="square" anchor="ctr">
            <a:spAutoFit/>
          </a:bodyPr>
          <a:lstStyle/>
          <a:p>
            <a:r>
              <a:rPr lang="ru-RU" altLang="ru-RU" dirty="0"/>
              <a:t>     </a:t>
            </a:r>
            <a:r>
              <a:rPr lang="ru-RU" altLang="ru-RU" dirty="0">
                <a:solidFill>
                  <a:srgbClr val="800000"/>
                </a:solidFill>
              </a:rPr>
              <a:t>Статья 2. </a:t>
            </a:r>
          </a:p>
        </p:txBody>
      </p:sp>
      <p:sp>
        <p:nvSpPr>
          <p:cNvPr id="8" name="Прямоугольник 7"/>
          <p:cNvSpPr/>
          <p:nvPr/>
        </p:nvSpPr>
        <p:spPr>
          <a:xfrm>
            <a:off x="204422" y="3465782"/>
            <a:ext cx="8453803" cy="1077218"/>
          </a:xfrm>
          <a:prstGeom prst="rect">
            <a:avLst/>
          </a:prstGeom>
        </p:spPr>
        <p:txBody>
          <a:bodyPr wrap="square">
            <a:spAutoFit/>
          </a:bodyPr>
          <a:lstStyle/>
          <a:p>
            <a:pPr>
              <a:spcAft>
                <a:spcPts val="0"/>
              </a:spcAft>
            </a:pPr>
            <a:r>
              <a:rPr lang="ru-RU" sz="1600" dirty="0" smtClean="0">
                <a:latin typeface="Courier New" panose="02070309020205020404" pitchFamily="49" charset="0"/>
                <a:ea typeface="Times New Roman" panose="02020603050405020304" pitchFamily="18" charset="0"/>
              </a:rPr>
              <a:t>1</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Обучающимся предоставляются академические права на:</a:t>
            </a:r>
          </a:p>
          <a:p>
            <a:pPr algn="just">
              <a:spcAft>
                <a:spcPts val="0"/>
              </a:spcAft>
            </a:pP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3</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обучение  по  индивидуальному  учебному  плану,  в     том </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числе ускоренное </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обучение, в пределах осваиваемой образовательной программы   </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в порядке</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установленном локальными нормативными актами;</a:t>
            </a:r>
            <a:endParaRPr lang="ru-RU" sz="1600" dirty="0">
              <a:latin typeface="Times New Roman" panose="02020603050405020304" pitchFamily="18" charset="0"/>
              <a:cs typeface="Times New Roman" panose="02020603050405020304" pitchFamily="18" charset="0"/>
            </a:endParaRPr>
          </a:p>
        </p:txBody>
      </p:sp>
      <p:sp>
        <p:nvSpPr>
          <p:cNvPr id="9" name="Rectangle 6"/>
          <p:cNvSpPr>
            <a:spLocks noChangeArrowheads="1"/>
          </p:cNvSpPr>
          <p:nvPr/>
        </p:nvSpPr>
        <p:spPr bwMode="auto">
          <a:xfrm>
            <a:off x="339404" y="3123286"/>
            <a:ext cx="7915670" cy="369332"/>
          </a:xfrm>
          <a:prstGeom prst="rect">
            <a:avLst/>
          </a:prstGeom>
          <a:noFill/>
          <a:ln w="9525">
            <a:noFill/>
            <a:miter lim="800000"/>
            <a:headEnd/>
            <a:tailEnd/>
          </a:ln>
          <a:effectLst/>
        </p:spPr>
        <p:txBody>
          <a:bodyPr wrap="square" anchor="ctr">
            <a:spAutoFit/>
          </a:bodyPr>
          <a:lstStyle/>
          <a:p>
            <a:r>
              <a:rPr lang="ru-RU" altLang="ru-RU" dirty="0"/>
              <a:t>     </a:t>
            </a:r>
            <a:r>
              <a:rPr lang="ru-RU" altLang="ru-RU" dirty="0">
                <a:solidFill>
                  <a:srgbClr val="800000"/>
                </a:solidFill>
              </a:rPr>
              <a:t>Статья </a:t>
            </a:r>
            <a:r>
              <a:rPr lang="ru-RU" altLang="ru-RU" dirty="0" smtClean="0">
                <a:solidFill>
                  <a:srgbClr val="800000"/>
                </a:solidFill>
              </a:rPr>
              <a:t>34. </a:t>
            </a:r>
            <a:endParaRPr lang="ru-RU" altLang="ru-RU" dirty="0">
              <a:solidFill>
                <a:srgbClr val="800000"/>
              </a:solidFill>
            </a:endParaRPr>
          </a:p>
        </p:txBody>
      </p:sp>
      <p:sp>
        <p:nvSpPr>
          <p:cNvPr id="10" name="Прямоугольник 9"/>
          <p:cNvSpPr/>
          <p:nvPr/>
        </p:nvSpPr>
        <p:spPr>
          <a:xfrm>
            <a:off x="204422" y="4919008"/>
            <a:ext cx="8563312" cy="1569660"/>
          </a:xfrm>
          <a:prstGeom prst="rect">
            <a:avLst/>
          </a:prstGeom>
        </p:spPr>
        <p:txBody>
          <a:bodyPr wrap="square">
            <a:spAutoFit/>
          </a:bodyPr>
          <a:lstStyle/>
          <a:p>
            <a:pPr>
              <a:spcAft>
                <a:spcPts val="0"/>
              </a:spcAft>
            </a:pPr>
            <a:r>
              <a:rPr lang="ru-RU" sz="1600" dirty="0">
                <a:latin typeface="Courier New" panose="02070309020205020404" pitchFamily="49" charset="0"/>
                <a:ea typeface="Times New Roman" panose="02020603050405020304" pitchFamily="18" charset="0"/>
              </a:rPr>
              <a:t>1. </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Обучающиеся обязаны:</a:t>
            </a:r>
          </a:p>
          <a:p>
            <a:pPr algn="just">
              <a:spcAft>
                <a:spcPts val="0"/>
              </a:spcAft>
            </a:pPr>
            <a:r>
              <a:rPr lang="ru-RU" sz="1600" dirty="0">
                <a:latin typeface="Times New Roman" panose="02020603050405020304" pitchFamily="18" charset="0"/>
                <a:ea typeface="Times New Roman" panose="02020603050405020304" pitchFamily="18" charset="0"/>
                <a:cs typeface="Times New Roman" panose="02020603050405020304" pitchFamily="18" charset="0"/>
              </a:rPr>
              <a:t>     1) добросовестно  осваивать  образовательную  программу,   </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выполнять индивидуальный </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учебный план, в том числе посещать предусмотренные </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учебным планом </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или индивидуальным учебным планом учебные  занятия,   </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осуществлять самостоятельную  </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подготовку  к  занятиям,  выполнять  задания,     </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данные педагогическими </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работниками в рамках образовательной программ</a:t>
            </a:r>
            <a:endParaRPr lang="ru-RU" sz="1600" dirty="0">
              <a:latin typeface="Times New Roman" panose="02020603050405020304" pitchFamily="18" charset="0"/>
              <a:cs typeface="Times New Roman" panose="02020603050405020304" pitchFamily="18" charset="0"/>
            </a:endParaRPr>
          </a:p>
        </p:txBody>
      </p:sp>
      <p:sp>
        <p:nvSpPr>
          <p:cNvPr id="11" name="Rectangle 6"/>
          <p:cNvSpPr>
            <a:spLocks noChangeArrowheads="1"/>
          </p:cNvSpPr>
          <p:nvPr/>
        </p:nvSpPr>
        <p:spPr bwMode="auto">
          <a:xfrm>
            <a:off x="339404" y="4549676"/>
            <a:ext cx="7915670" cy="369332"/>
          </a:xfrm>
          <a:prstGeom prst="rect">
            <a:avLst/>
          </a:prstGeom>
          <a:noFill/>
          <a:ln w="9525">
            <a:noFill/>
            <a:miter lim="800000"/>
            <a:headEnd/>
            <a:tailEnd/>
          </a:ln>
          <a:effectLst/>
        </p:spPr>
        <p:txBody>
          <a:bodyPr wrap="square" anchor="ctr">
            <a:spAutoFit/>
          </a:bodyPr>
          <a:lstStyle/>
          <a:p>
            <a:r>
              <a:rPr lang="ru-RU" altLang="ru-RU" dirty="0"/>
              <a:t>     </a:t>
            </a:r>
            <a:r>
              <a:rPr lang="ru-RU" altLang="ru-RU" dirty="0">
                <a:solidFill>
                  <a:srgbClr val="800000"/>
                </a:solidFill>
              </a:rPr>
              <a:t>Статья </a:t>
            </a:r>
            <a:r>
              <a:rPr lang="ru-RU" altLang="ru-RU" dirty="0" smtClean="0">
                <a:solidFill>
                  <a:srgbClr val="800000"/>
                </a:solidFill>
              </a:rPr>
              <a:t>43. </a:t>
            </a:r>
            <a:endParaRPr lang="ru-RU" altLang="ru-RU" dirty="0">
              <a:solidFill>
                <a:srgbClr val="800000"/>
              </a:solidFill>
            </a:endParaRPr>
          </a:p>
        </p:txBody>
      </p:sp>
      <p:pic>
        <p:nvPicPr>
          <p:cNvPr id="12" name="Picture 4" descr="images"/>
          <p:cNvPicPr>
            <a:picLocks noChangeAspect="1" noChangeArrowheads="1"/>
          </p:cNvPicPr>
          <p:nvPr/>
        </p:nvPicPr>
        <p:blipFill>
          <a:blip r:embed="rId2" cstate="print"/>
          <a:srcRect/>
          <a:stretch>
            <a:fillRect/>
          </a:stretch>
        </p:blipFill>
        <p:spPr bwMode="auto">
          <a:xfrm>
            <a:off x="270364" y="374847"/>
            <a:ext cx="807244" cy="762000"/>
          </a:xfrm>
          <a:prstGeom prst="rect">
            <a:avLst/>
          </a:prstGeom>
          <a:noFill/>
          <a:ln w="9525">
            <a:noFill/>
            <a:miter lim="800000"/>
            <a:headEnd/>
            <a:tailEnd/>
          </a:ln>
        </p:spPr>
      </p:pic>
    </p:spTree>
    <p:extLst>
      <p:ext uri="{BB962C8B-B14F-4D97-AF65-F5344CB8AC3E}">
        <p14:creationId xmlns:p14="http://schemas.microsoft.com/office/powerpoint/2010/main" val="2690241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65261" y="163796"/>
            <a:ext cx="8171372" cy="3970318"/>
          </a:xfrm>
          <a:prstGeom prst="rect">
            <a:avLst/>
          </a:prstGeom>
        </p:spPr>
        <p:txBody>
          <a:bodyPr wrap="square">
            <a:spAutoFit/>
          </a:bodyPr>
          <a:lstStyle/>
          <a:p>
            <a:r>
              <a:rPr lang="ru-RU" b="1" u="sng" dirty="0" smtClean="0">
                <a:solidFill>
                  <a:srgbClr val="C00000"/>
                </a:solidFill>
              </a:rPr>
              <a:t>Индивидуальный учебный план предусмотрен для обучающихся:</a:t>
            </a:r>
          </a:p>
          <a:p>
            <a:endParaRPr lang="ru-RU" u="sng" dirty="0" smtClean="0">
              <a:solidFill>
                <a:srgbClr val="C00000"/>
              </a:solidFill>
            </a:endParaRPr>
          </a:p>
          <a:p>
            <a:pPr marL="285750" indent="-285750">
              <a:buFont typeface="Arial" panose="020B0604020202020204" pitchFamily="34" charset="0"/>
              <a:buChar char="•"/>
            </a:pPr>
            <a:r>
              <a:rPr lang="ru-RU" dirty="0" smtClean="0"/>
              <a:t>осваивающих ООП в заочной, </a:t>
            </a:r>
            <a:r>
              <a:rPr lang="ru-RU" dirty="0" err="1" smtClean="0"/>
              <a:t>очно-заочной</a:t>
            </a:r>
            <a:r>
              <a:rPr lang="ru-RU" dirty="0" smtClean="0"/>
              <a:t> форме, либо сочетающих различные формы обучения и формы получения образования,</a:t>
            </a:r>
          </a:p>
          <a:p>
            <a:pPr marL="285750" indent="-285750">
              <a:buFont typeface="Arial" panose="020B0604020202020204" pitchFamily="34" charset="0"/>
              <a:buChar char="•"/>
            </a:pPr>
            <a:r>
              <a:rPr lang="ru-RU" dirty="0" smtClean="0"/>
              <a:t>осваивающих ООП в условиях на дому,</a:t>
            </a:r>
          </a:p>
          <a:p>
            <a:pPr marL="285750" indent="-285750">
              <a:buFont typeface="Arial" panose="020B0604020202020204" pitchFamily="34" charset="0"/>
              <a:buChar char="•"/>
            </a:pPr>
            <a:r>
              <a:rPr lang="ru-RU" dirty="0" smtClean="0"/>
              <a:t>с ограниченными возможностями здоровья ( в рамках адаптированной общеобразовательной программы),</a:t>
            </a:r>
          </a:p>
          <a:p>
            <a:pPr marL="285750" indent="-285750">
              <a:buFont typeface="Arial" panose="020B0604020202020204" pitchFamily="34" charset="0"/>
              <a:buChar char="•"/>
            </a:pPr>
            <a:r>
              <a:rPr lang="ru-RU" dirty="0" smtClean="0"/>
              <a:t>осваивающих ООП  в условиях ускоренного обучения,</a:t>
            </a:r>
          </a:p>
          <a:p>
            <a:pPr marL="285750" indent="-285750">
              <a:buFont typeface="Arial" panose="020B0604020202020204" pitchFamily="34" charset="0"/>
              <a:buChar char="•"/>
            </a:pPr>
            <a:r>
              <a:rPr lang="ru-RU" dirty="0" smtClean="0"/>
              <a:t>имеющим индивидуальные образовательные потребности (с устойчивой </a:t>
            </a:r>
            <a:r>
              <a:rPr lang="ru-RU" dirty="0" err="1" smtClean="0"/>
              <a:t>дезадаптацией</a:t>
            </a:r>
            <a:r>
              <a:rPr lang="ru-RU" dirty="0" smtClean="0"/>
              <a:t> к школе и неспособностью к усвоению образовательных программ в условиях большого детского коллектива;  с высокой степенью успешности в освоении программ; индивидуальной профильной направленностью или углубленным изучением предметов  и др.),</a:t>
            </a:r>
          </a:p>
          <a:p>
            <a:pPr marL="285750" indent="-285750">
              <a:buFont typeface="Arial" panose="020B0604020202020204" pitchFamily="34" charset="0"/>
              <a:buChar char="•"/>
            </a:pPr>
            <a:r>
              <a:rPr lang="ru-RU" dirty="0" smtClean="0"/>
              <a:t>не ликвидировавшим академическую задолженность в установленные сроки.</a:t>
            </a:r>
          </a:p>
        </p:txBody>
      </p:sp>
      <p:sp>
        <p:nvSpPr>
          <p:cNvPr id="5" name="Прямоугольник 4"/>
          <p:cNvSpPr/>
          <p:nvPr/>
        </p:nvSpPr>
        <p:spPr>
          <a:xfrm>
            <a:off x="467544" y="4221088"/>
            <a:ext cx="7840541" cy="707886"/>
          </a:xfrm>
          <a:prstGeom prst="rect">
            <a:avLst/>
          </a:prstGeom>
        </p:spPr>
        <p:txBody>
          <a:bodyPr wrap="square">
            <a:spAutoFit/>
          </a:bodyPr>
          <a:lstStyle/>
          <a:p>
            <a:pPr algn="ctr"/>
            <a:r>
              <a:rPr lang="ru-RU" sz="2000" b="1" dirty="0" smtClean="0">
                <a:solidFill>
                  <a:srgbClr val="C00000"/>
                </a:solidFill>
              </a:rPr>
              <a:t>Формирование ИУП – компетенция ОУ по запросу/ согласованию с обучающимися и родителями (законными представителями)</a:t>
            </a:r>
            <a:endParaRPr lang="ru-RU" sz="2000" b="1" dirty="0">
              <a:solidFill>
                <a:srgbClr val="C00000"/>
              </a:solidFill>
            </a:endParaRPr>
          </a:p>
        </p:txBody>
      </p:sp>
      <p:sp>
        <p:nvSpPr>
          <p:cNvPr id="6" name="Прямоугольник 5"/>
          <p:cNvSpPr/>
          <p:nvPr/>
        </p:nvSpPr>
        <p:spPr>
          <a:xfrm>
            <a:off x="396815" y="4923148"/>
            <a:ext cx="8389189" cy="1754326"/>
          </a:xfrm>
          <a:prstGeom prst="rect">
            <a:avLst/>
          </a:prstGeom>
        </p:spPr>
        <p:txBody>
          <a:bodyPr wrap="square">
            <a:spAutoFit/>
          </a:bodyPr>
          <a:lstStyle/>
          <a:p>
            <a:pPr marL="285750" indent="-285750" algn="just">
              <a:buFont typeface="Arial" panose="020B0604020202020204" pitchFamily="34" charset="0"/>
              <a:buChar char="•"/>
            </a:pPr>
            <a:r>
              <a:rPr lang="ru-RU" dirty="0" smtClean="0"/>
              <a:t>Индивидуальный учебный план разрабатывается для отдельного обучающегося </a:t>
            </a:r>
            <a:r>
              <a:rPr lang="ru-RU" b="1" dirty="0" smtClean="0">
                <a:solidFill>
                  <a:srgbClr val="C00000"/>
                </a:solidFill>
              </a:rPr>
              <a:t>на основе учебного плана школы.</a:t>
            </a:r>
          </a:p>
          <a:p>
            <a:pPr marL="285750" indent="-285750" algn="just">
              <a:buFont typeface="Arial" panose="020B0604020202020204" pitchFamily="34" charset="0"/>
              <a:buChar char="•"/>
            </a:pPr>
            <a:r>
              <a:rPr lang="ru-RU" dirty="0" smtClean="0"/>
              <a:t>Порядок осуществления обучения по индивидуальному учебному плану определяется образовательной организацией самостоятельно, а реализация индивидуального учебного плана осуществляется в </a:t>
            </a:r>
            <a:r>
              <a:rPr lang="ru-RU" b="1" dirty="0" smtClean="0">
                <a:solidFill>
                  <a:srgbClr val="C00000"/>
                </a:solidFill>
              </a:rPr>
              <a:t>пределах осваиваемой образовательной программы.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836713"/>
            <a:ext cx="8362541" cy="3293209"/>
          </a:xfrm>
          <a:prstGeom prst="rect">
            <a:avLst/>
          </a:prstGeom>
        </p:spPr>
        <p:txBody>
          <a:bodyPr wrap="square">
            <a:spAutoFit/>
          </a:bodyPr>
          <a:lstStyle/>
          <a:p>
            <a:pPr marL="285750" indent="-285750" algn="just">
              <a:buFont typeface="Arial" pitchFamily="34" charset="0"/>
              <a:buChar char="•"/>
            </a:pPr>
            <a:r>
              <a:rPr lang="ru-RU" sz="1600" dirty="0" smtClean="0"/>
              <a:t>ИУП разрабатывается </a:t>
            </a:r>
            <a:r>
              <a:rPr lang="ru-RU" sz="1600" dirty="0" smtClean="0">
                <a:solidFill>
                  <a:srgbClr val="C00000"/>
                </a:solidFill>
              </a:rPr>
              <a:t>на уровень образования</a:t>
            </a:r>
            <a:r>
              <a:rPr lang="ru-RU" sz="1600" dirty="0" smtClean="0"/>
              <a:t>.</a:t>
            </a:r>
          </a:p>
          <a:p>
            <a:pPr marL="285750" indent="-285750" algn="just">
              <a:buFont typeface="Arial" pitchFamily="34" charset="0"/>
              <a:buChar char="•"/>
            </a:pPr>
            <a:r>
              <a:rPr lang="ru-RU" sz="1600" dirty="0" smtClean="0"/>
              <a:t>На </a:t>
            </a:r>
            <a:r>
              <a:rPr lang="ru-RU" sz="1600" dirty="0"/>
              <a:t>обучение по индивидуальному учебному плану </a:t>
            </a:r>
            <a:r>
              <a:rPr lang="ru-RU" sz="1600" dirty="0">
                <a:solidFill>
                  <a:srgbClr val="C00000"/>
                </a:solidFill>
              </a:rPr>
              <a:t>распространяются </a:t>
            </a:r>
            <a:r>
              <a:rPr lang="ru-RU" sz="1600" dirty="0" smtClean="0">
                <a:solidFill>
                  <a:srgbClr val="C00000"/>
                </a:solidFill>
              </a:rPr>
              <a:t>ФГОС (ФК ГОС или ФГОС), в том числе при определении </a:t>
            </a:r>
            <a:r>
              <a:rPr lang="ru-RU" sz="1600" b="1" u="sng" dirty="0" smtClean="0">
                <a:solidFill>
                  <a:srgbClr val="C00000"/>
                </a:solidFill>
              </a:rPr>
              <a:t>объемных показателей учебной нагрузки</a:t>
            </a:r>
            <a:r>
              <a:rPr lang="ru-RU" sz="1600" dirty="0" smtClean="0">
                <a:solidFill>
                  <a:srgbClr val="C00000"/>
                </a:solidFill>
              </a:rPr>
              <a:t>.</a:t>
            </a:r>
            <a:endParaRPr lang="ru-RU" sz="1600" b="1" dirty="0" smtClean="0"/>
          </a:p>
          <a:p>
            <a:r>
              <a:rPr lang="ru-RU" sz="1600" b="1" dirty="0" smtClean="0"/>
              <a:t>На уровне НОО</a:t>
            </a:r>
            <a:r>
              <a:rPr lang="ru-RU" sz="1600" dirty="0" smtClean="0"/>
              <a:t> количество учебных занятий за 4 учебных года не может составлять </a:t>
            </a:r>
            <a:r>
              <a:rPr lang="ru-RU" sz="1600" b="1" dirty="0" smtClean="0"/>
              <a:t>менее 2904 часов</a:t>
            </a:r>
            <a:r>
              <a:rPr lang="ru-RU" sz="1600" dirty="0" smtClean="0"/>
              <a:t> и более 3345 часов (ФГОС НОО п. 19.3)</a:t>
            </a:r>
          </a:p>
          <a:p>
            <a:r>
              <a:rPr lang="ru-RU" sz="1600" b="1" dirty="0" smtClean="0"/>
              <a:t>На уровне ООО </a:t>
            </a:r>
            <a:r>
              <a:rPr lang="ru-RU" sz="1600" dirty="0" smtClean="0"/>
              <a:t> количество учебных занятий за 5 лет не может составлять </a:t>
            </a:r>
            <a:r>
              <a:rPr lang="ru-RU" sz="1600" b="1" dirty="0" smtClean="0"/>
              <a:t>менее 5267 часов </a:t>
            </a:r>
            <a:r>
              <a:rPr lang="ru-RU" sz="1600" dirty="0" smtClean="0"/>
              <a:t>и более 6020 часов (ФГОС ООО п. 18.3.1).</a:t>
            </a:r>
          </a:p>
          <a:p>
            <a:r>
              <a:rPr lang="ru-RU" sz="1600" dirty="0" smtClean="0"/>
              <a:t>В условиях реализации </a:t>
            </a:r>
            <a:r>
              <a:rPr lang="ru-RU" sz="1600" b="1" dirty="0" smtClean="0"/>
              <a:t>ФК ГОС  (10-11 классы), </a:t>
            </a:r>
            <a:r>
              <a:rPr lang="ru-RU" sz="1600" dirty="0" smtClean="0"/>
              <a:t>объем учебной нагрузки не может быть   меньше, чем предусмотрено ФБУП для данных классов (если при 5-дневной учебной неделе, то от 33 часов  в 8-9 </a:t>
            </a:r>
            <a:r>
              <a:rPr lang="ru-RU" sz="1600" dirty="0" err="1" smtClean="0"/>
              <a:t>кл</a:t>
            </a:r>
            <a:r>
              <a:rPr lang="ru-RU" sz="1600" dirty="0" smtClean="0"/>
              <a:t>., до 34 часов в 10-11 </a:t>
            </a:r>
            <a:r>
              <a:rPr lang="ru-RU" sz="1600" dirty="0" err="1" smtClean="0"/>
              <a:t>кл</a:t>
            </a:r>
            <a:r>
              <a:rPr lang="ru-RU" sz="1600" dirty="0" smtClean="0"/>
              <a:t>.)</a:t>
            </a:r>
          </a:p>
          <a:p>
            <a:endParaRPr lang="ru-RU" sz="1600" dirty="0" smtClean="0"/>
          </a:p>
          <a:p>
            <a:endParaRPr lang="ru-RU" sz="1600" dirty="0" smtClean="0"/>
          </a:p>
          <a:p>
            <a:pPr algn="just"/>
            <a:endParaRPr lang="ru-RU" sz="1600" dirty="0">
              <a:solidFill>
                <a:srgbClr val="C00000"/>
              </a:solidFill>
            </a:endParaRPr>
          </a:p>
        </p:txBody>
      </p:sp>
      <p:sp>
        <p:nvSpPr>
          <p:cNvPr id="3" name="TextBox 2"/>
          <p:cNvSpPr txBox="1"/>
          <p:nvPr/>
        </p:nvSpPr>
        <p:spPr>
          <a:xfrm>
            <a:off x="731959" y="342901"/>
            <a:ext cx="3224579" cy="461665"/>
          </a:xfrm>
          <a:prstGeom prst="rect">
            <a:avLst/>
          </a:prstGeom>
          <a:noFill/>
        </p:spPr>
        <p:txBody>
          <a:bodyPr wrap="square" rtlCol="0">
            <a:spAutoFit/>
          </a:bodyPr>
          <a:lstStyle/>
          <a:p>
            <a:r>
              <a:rPr lang="ru-RU" sz="2400" b="1" dirty="0" smtClean="0">
                <a:solidFill>
                  <a:srgbClr val="C00000"/>
                </a:solidFill>
              </a:rPr>
              <a:t>Важно помнить:</a:t>
            </a:r>
            <a:endParaRPr lang="ru-RU" sz="2400" b="1" dirty="0">
              <a:solidFill>
                <a:srgbClr val="C00000"/>
              </a:solidFill>
            </a:endParaRPr>
          </a:p>
        </p:txBody>
      </p:sp>
      <p:pic>
        <p:nvPicPr>
          <p:cNvPr id="4" name="Picture 4" descr="images"/>
          <p:cNvPicPr>
            <a:picLocks noChangeAspect="1" noChangeArrowheads="1"/>
          </p:cNvPicPr>
          <p:nvPr/>
        </p:nvPicPr>
        <p:blipFill>
          <a:blip r:embed="rId2" cstate="print"/>
          <a:srcRect/>
          <a:stretch>
            <a:fillRect/>
          </a:stretch>
        </p:blipFill>
        <p:spPr bwMode="auto">
          <a:xfrm>
            <a:off x="8336757" y="6096000"/>
            <a:ext cx="807244" cy="762000"/>
          </a:xfrm>
          <a:prstGeom prst="rect">
            <a:avLst/>
          </a:prstGeom>
          <a:noFill/>
          <a:ln w="9525">
            <a:noFill/>
            <a:miter lim="800000"/>
            <a:headEnd/>
            <a:tailEnd/>
          </a:ln>
        </p:spPr>
      </p:pic>
      <p:sp>
        <p:nvSpPr>
          <p:cNvPr id="7169" name="Rectangle 1"/>
          <p:cNvSpPr>
            <a:spLocks noChangeArrowheads="1"/>
          </p:cNvSpPr>
          <p:nvPr/>
        </p:nvSpPr>
        <p:spPr bwMode="auto">
          <a:xfrm>
            <a:off x="467544" y="3645024"/>
            <a:ext cx="8066735"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В практике ОУ при составлении индивидуальных учебных планов нагрузка устанавливается значительно ниже, чем предусмотрено ФГОС и ФК ГОС. Сказывается инерция, связанная существовавшими ранее нормами учебной нагрузки для обучающихся на дому: от 8 до 11 часов (письма </a:t>
            </a:r>
            <a:r>
              <a:rPr kumimoji="0" lang="ru-RU" sz="1400" b="0" i="0" u="none" strike="noStrike" cap="none" normalizeH="0" baseline="0" dirty="0" err="1" smtClean="0">
                <a:ln>
                  <a:noFill/>
                </a:ln>
                <a:solidFill>
                  <a:schemeClr val="tx1"/>
                </a:solidFill>
                <a:effectLst/>
                <a:ea typeface="Times New Roman" pitchFamily="18" charset="0"/>
                <a:cs typeface="Times New Roman" pitchFamily="18" charset="0"/>
              </a:rPr>
              <a:t>Минобрнауки</a:t>
            </a: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 от 14.11.1988 № 17-253-6, и от 03.09.2009 № 06-1254).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ru-RU" sz="1600" b="1" i="0" u="none" strike="noStrike" cap="none" normalizeH="0" baseline="0" dirty="0" smtClean="0">
                <a:ln>
                  <a:noFill/>
                </a:ln>
                <a:solidFill>
                  <a:srgbClr val="C00000"/>
                </a:solidFill>
                <a:effectLst/>
                <a:ea typeface="Times New Roman" pitchFamily="18" charset="0"/>
                <a:cs typeface="Times New Roman" pitchFamily="18" charset="0"/>
              </a:rPr>
              <a:t>Данные письма утратили силу ! </a:t>
            </a:r>
          </a:p>
          <a:p>
            <a:pPr lvl="0" algn="just" eaLnBrk="0" fontAlgn="base" hangingPunct="0">
              <a:spcBef>
                <a:spcPct val="0"/>
              </a:spcBef>
              <a:spcAft>
                <a:spcPct val="0"/>
              </a:spcAft>
            </a:pPr>
            <a:r>
              <a:rPr lang="ru-RU" sz="1400" dirty="0" smtClean="0"/>
              <a:t>(</a:t>
            </a:r>
            <a:r>
              <a:rPr lang="ru-RU" sz="1400" i="1" dirty="0" smtClean="0"/>
              <a:t>Приказ </a:t>
            </a:r>
            <a:r>
              <a:rPr lang="ru-RU" sz="1400" i="1" dirty="0" err="1" smtClean="0"/>
              <a:t>Минобрнауки</a:t>
            </a:r>
            <a:r>
              <a:rPr lang="ru-RU" sz="1400" i="1" dirty="0" smtClean="0"/>
              <a:t> России от 2.09.2013 № 1035 «О признании не действующим на территории Российской Федерации письма Министерства просвещения СССР от 5.05.1978 №28-М «Об улучшении организации индивидуального обучения больных детей на дому» и утратившим силу письма Министерства народного просвещения РСФСР от 14.11.1988 № 17-253-6 «Об индивидуальном обучении больных детей на дому»)</a:t>
            </a:r>
            <a:endParaRPr kumimoji="0" lang="ru-RU" sz="1400" b="0" i="1" u="none" strike="noStrike" cap="none" normalizeH="0" baseline="0" dirty="0" smtClean="0">
              <a:ln>
                <a:noFill/>
              </a:ln>
              <a:solidFill>
                <a:srgbClr val="C00000"/>
              </a:solidFill>
              <a:effectLst/>
              <a:cs typeface="Arial" pitchFamily="34" charset="0"/>
            </a:endParaRPr>
          </a:p>
        </p:txBody>
      </p:sp>
    </p:spTree>
    <p:extLst>
      <p:ext uri="{BB962C8B-B14F-4D97-AF65-F5344CB8AC3E}">
        <p14:creationId xmlns:p14="http://schemas.microsoft.com/office/powerpoint/2010/main" val="637674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3645024"/>
            <a:ext cx="7814163" cy="830997"/>
          </a:xfrm>
          <a:prstGeom prst="rect">
            <a:avLst/>
          </a:prstGeom>
        </p:spPr>
        <p:txBody>
          <a:bodyPr wrap="square">
            <a:spAutoFit/>
          </a:bodyPr>
          <a:lstStyle/>
          <a:p>
            <a:r>
              <a:rPr lang="ru-RU" sz="1600" dirty="0" smtClean="0"/>
              <a:t>Для </a:t>
            </a:r>
            <a:r>
              <a:rPr lang="ru-RU" sz="1600" dirty="0"/>
              <a:t>таких учащихся индивидуальный учебный план может содержать </a:t>
            </a:r>
            <a:r>
              <a:rPr lang="ru-RU" sz="1600" b="1" dirty="0">
                <a:solidFill>
                  <a:srgbClr val="C00000"/>
                </a:solidFill>
              </a:rPr>
              <a:t>меры компенсирующего воздействия </a:t>
            </a:r>
            <a:r>
              <a:rPr lang="ru-RU" sz="1600" dirty="0"/>
              <a:t>по тем предметам, по которым данная задолженность не была ликвидирована.</a:t>
            </a:r>
          </a:p>
        </p:txBody>
      </p:sp>
      <p:sp>
        <p:nvSpPr>
          <p:cNvPr id="3" name="Прямоугольник 2"/>
          <p:cNvSpPr/>
          <p:nvPr/>
        </p:nvSpPr>
        <p:spPr>
          <a:xfrm>
            <a:off x="314035" y="4387532"/>
            <a:ext cx="8071337" cy="1815882"/>
          </a:xfrm>
          <a:prstGeom prst="rect">
            <a:avLst/>
          </a:prstGeom>
        </p:spPr>
        <p:txBody>
          <a:bodyPr wrap="square">
            <a:spAutoFit/>
          </a:bodyPr>
          <a:lstStyle/>
          <a:p>
            <a:pPr algn="ctr"/>
            <a:r>
              <a:rPr lang="ru-RU" sz="1600" dirty="0"/>
              <a:t>Целью перевода обучающегося на индивидуальный учебный план является необходимость более продолжительной корректировки освоения обучающимся образовательной программы, реализуемой образовательным учреждением, чем это можно реализовать в рамках</a:t>
            </a:r>
            <a:r>
              <a:rPr lang="ru-RU" sz="1600" dirty="0">
                <a:solidFill>
                  <a:srgbClr val="C00000"/>
                </a:solidFill>
              </a:rPr>
              <a:t> </a:t>
            </a:r>
            <a:r>
              <a:rPr lang="ru-RU" sz="1600" b="1" dirty="0">
                <a:solidFill>
                  <a:srgbClr val="C00000"/>
                </a:solidFill>
              </a:rPr>
              <a:t>дополнительных консультационных занятий. </a:t>
            </a:r>
            <a:endParaRPr lang="ru-RU" sz="1600" b="1" dirty="0" smtClean="0">
              <a:solidFill>
                <a:srgbClr val="C00000"/>
              </a:solidFill>
            </a:endParaRPr>
          </a:p>
          <a:p>
            <a:pPr algn="ctr"/>
            <a:r>
              <a:rPr lang="ru-RU" sz="1600" dirty="0" smtClean="0"/>
              <a:t>Обучение </a:t>
            </a:r>
            <a:r>
              <a:rPr lang="ru-RU" sz="1600" dirty="0"/>
              <a:t>в рамках индивидуального учебного плана должно обеспечивать достижение показателей, </a:t>
            </a:r>
            <a:r>
              <a:rPr lang="ru-RU" sz="1600" dirty="0" smtClean="0"/>
              <a:t>позволяющих  </a:t>
            </a:r>
            <a:r>
              <a:rPr lang="ru-RU" sz="1600" dirty="0"/>
              <a:t>допустить обучающегося к прохождению государственной итоговой аттестации.</a:t>
            </a:r>
          </a:p>
        </p:txBody>
      </p:sp>
      <p:sp>
        <p:nvSpPr>
          <p:cNvPr id="5" name="Прямоугольник 4"/>
          <p:cNvSpPr/>
          <p:nvPr/>
        </p:nvSpPr>
        <p:spPr>
          <a:xfrm>
            <a:off x="395536" y="2780928"/>
            <a:ext cx="7840541" cy="1015663"/>
          </a:xfrm>
          <a:prstGeom prst="rect">
            <a:avLst/>
          </a:prstGeom>
        </p:spPr>
        <p:txBody>
          <a:bodyPr wrap="square">
            <a:spAutoFit/>
          </a:bodyPr>
          <a:lstStyle/>
          <a:p>
            <a:pPr algn="ctr"/>
            <a:r>
              <a:rPr lang="ru-RU" sz="2000" b="1" dirty="0">
                <a:solidFill>
                  <a:srgbClr val="C00000"/>
                </a:solidFill>
              </a:rPr>
              <a:t>О</a:t>
            </a:r>
            <a:r>
              <a:rPr lang="ru-RU" sz="2000" b="1" dirty="0" smtClean="0">
                <a:solidFill>
                  <a:srgbClr val="C00000"/>
                </a:solidFill>
              </a:rPr>
              <a:t>бучение </a:t>
            </a:r>
            <a:r>
              <a:rPr lang="ru-RU" sz="2000" b="1" dirty="0">
                <a:solidFill>
                  <a:srgbClr val="C00000"/>
                </a:solidFill>
              </a:rPr>
              <a:t>по индивидуальному учебному плану </a:t>
            </a:r>
            <a:r>
              <a:rPr lang="ru-RU" sz="2000" b="1" dirty="0" smtClean="0">
                <a:solidFill>
                  <a:srgbClr val="C00000"/>
                </a:solidFill>
              </a:rPr>
              <a:t>обучающихся</a:t>
            </a:r>
            <a:r>
              <a:rPr lang="ru-RU" sz="2000" b="1" dirty="0">
                <a:solidFill>
                  <a:srgbClr val="C00000"/>
                </a:solidFill>
              </a:rPr>
              <a:t>, не </a:t>
            </a:r>
            <a:r>
              <a:rPr lang="ru-RU" sz="2000" b="1" dirty="0" smtClean="0">
                <a:solidFill>
                  <a:srgbClr val="C00000"/>
                </a:solidFill>
              </a:rPr>
              <a:t>ликвидировавших </a:t>
            </a:r>
            <a:r>
              <a:rPr lang="ru-RU" sz="2000" b="1" dirty="0">
                <a:solidFill>
                  <a:srgbClr val="C00000"/>
                </a:solidFill>
              </a:rPr>
              <a:t>в установленные сроки академической </a:t>
            </a:r>
            <a:r>
              <a:rPr lang="ru-RU" sz="2000" b="1" dirty="0" smtClean="0">
                <a:solidFill>
                  <a:srgbClr val="C00000"/>
                </a:solidFill>
              </a:rPr>
              <a:t>задолженности</a:t>
            </a:r>
            <a:endParaRPr lang="ru-RU" sz="2000" b="1" dirty="0">
              <a:solidFill>
                <a:srgbClr val="C00000"/>
              </a:solidFill>
            </a:endParaRPr>
          </a:p>
        </p:txBody>
      </p:sp>
      <p:pic>
        <p:nvPicPr>
          <p:cNvPr id="8" name="Picture 4" descr="images"/>
          <p:cNvPicPr>
            <a:picLocks noChangeAspect="1" noChangeArrowheads="1"/>
          </p:cNvPicPr>
          <p:nvPr/>
        </p:nvPicPr>
        <p:blipFill>
          <a:blip r:embed="rId2" cstate="print"/>
          <a:srcRect/>
          <a:stretch>
            <a:fillRect/>
          </a:stretch>
        </p:blipFill>
        <p:spPr bwMode="auto">
          <a:xfrm>
            <a:off x="8195254" y="5538829"/>
            <a:ext cx="807244" cy="762000"/>
          </a:xfrm>
          <a:prstGeom prst="rect">
            <a:avLst/>
          </a:prstGeom>
          <a:noFill/>
          <a:ln w="9525">
            <a:noFill/>
            <a:miter lim="800000"/>
            <a:headEnd/>
            <a:tailEnd/>
          </a:ln>
        </p:spPr>
      </p:pic>
      <p:sp>
        <p:nvSpPr>
          <p:cNvPr id="10" name="Прямоугольник 9"/>
          <p:cNvSpPr/>
          <p:nvPr/>
        </p:nvSpPr>
        <p:spPr>
          <a:xfrm>
            <a:off x="517585" y="796232"/>
            <a:ext cx="8132552" cy="1569660"/>
          </a:xfrm>
          <a:prstGeom prst="rect">
            <a:avLst/>
          </a:prstGeom>
        </p:spPr>
        <p:txBody>
          <a:bodyPr wrap="square">
            <a:spAutoFit/>
          </a:bodyPr>
          <a:lstStyle/>
          <a:p>
            <a:r>
              <a:rPr lang="ru-RU" sz="1600" dirty="0" smtClean="0"/>
              <a:t>В ИУП </a:t>
            </a:r>
            <a:r>
              <a:rPr lang="ru-RU" sz="1600" b="1" dirty="0" smtClean="0">
                <a:solidFill>
                  <a:srgbClr val="C00000"/>
                </a:solidFill>
              </a:rPr>
              <a:t>должны входить </a:t>
            </a:r>
            <a:r>
              <a:rPr lang="ru-RU" sz="1600" dirty="0" smtClean="0"/>
              <a:t>предметы обязательной части УП (или федерального компонента )</a:t>
            </a:r>
          </a:p>
          <a:p>
            <a:r>
              <a:rPr lang="ru-RU" sz="1600" dirty="0" smtClean="0"/>
              <a:t>В ИУП </a:t>
            </a:r>
            <a:r>
              <a:rPr lang="ru-RU" sz="1600" b="1" dirty="0" smtClean="0">
                <a:solidFill>
                  <a:srgbClr val="C00000"/>
                </a:solidFill>
              </a:rPr>
              <a:t>должны входить (по запросу обучающихся и родителей (законных представителей) </a:t>
            </a:r>
          </a:p>
          <a:p>
            <a:r>
              <a:rPr lang="ru-RU" sz="1600" dirty="0" smtClean="0"/>
              <a:t>-</a:t>
            </a:r>
            <a:r>
              <a:rPr lang="ru-RU" sz="1600" b="1" dirty="0" smtClean="0">
                <a:solidFill>
                  <a:srgbClr val="C00000"/>
                </a:solidFill>
              </a:rPr>
              <a:t> </a:t>
            </a:r>
            <a:r>
              <a:rPr lang="ru-RU" sz="1600" dirty="0" smtClean="0"/>
              <a:t>предметы части  УП, формируемой участниками образовательных отношений (РК И КОУ)</a:t>
            </a:r>
          </a:p>
          <a:p>
            <a:r>
              <a:rPr lang="ru-RU" sz="1600" dirty="0" smtClean="0"/>
              <a:t>В ИУП </a:t>
            </a:r>
            <a:r>
              <a:rPr lang="ru-RU" sz="1600" b="1" dirty="0" smtClean="0">
                <a:solidFill>
                  <a:srgbClr val="C00000"/>
                </a:solidFill>
              </a:rPr>
              <a:t>должны быть определены </a:t>
            </a:r>
            <a:r>
              <a:rPr lang="ru-RU" sz="1600" dirty="0" smtClean="0"/>
              <a:t>формы </a:t>
            </a:r>
            <a:r>
              <a:rPr lang="ru-RU" sz="1600" b="1" dirty="0" smtClean="0">
                <a:solidFill>
                  <a:srgbClr val="C00000"/>
                </a:solidFill>
              </a:rPr>
              <a:t>промежуточной аттестации </a:t>
            </a:r>
            <a:r>
              <a:rPr lang="ru-RU" sz="1600" dirty="0" smtClean="0"/>
              <a:t>по всем предметам ИУП и сроки промежуточной аттестации.</a:t>
            </a:r>
          </a:p>
        </p:txBody>
      </p:sp>
      <p:sp>
        <p:nvSpPr>
          <p:cNvPr id="11" name="TextBox 10"/>
          <p:cNvSpPr txBox="1"/>
          <p:nvPr/>
        </p:nvSpPr>
        <p:spPr>
          <a:xfrm>
            <a:off x="731959" y="342901"/>
            <a:ext cx="3224579" cy="461665"/>
          </a:xfrm>
          <a:prstGeom prst="rect">
            <a:avLst/>
          </a:prstGeom>
          <a:noFill/>
        </p:spPr>
        <p:txBody>
          <a:bodyPr wrap="square" rtlCol="0">
            <a:spAutoFit/>
          </a:bodyPr>
          <a:lstStyle/>
          <a:p>
            <a:r>
              <a:rPr lang="ru-RU" sz="2400" b="1" dirty="0" smtClean="0">
                <a:solidFill>
                  <a:srgbClr val="C00000"/>
                </a:solidFill>
              </a:rPr>
              <a:t>Важно помнить:</a:t>
            </a:r>
            <a:endParaRPr lang="ru-RU" sz="2400" b="1" dirty="0">
              <a:solidFill>
                <a:srgbClr val="C00000"/>
              </a:solidFill>
            </a:endParaRPr>
          </a:p>
        </p:txBody>
      </p:sp>
    </p:spTree>
    <p:extLst>
      <p:ext uri="{BB962C8B-B14F-4D97-AF65-F5344CB8AC3E}">
        <p14:creationId xmlns:p14="http://schemas.microsoft.com/office/powerpoint/2010/main" val="2792804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val="3950619872"/>
              </p:ext>
            </p:extLst>
          </p:nvPr>
        </p:nvGraphicFramePr>
        <p:xfrm>
          <a:off x="-32166" y="152944"/>
          <a:ext cx="4555992" cy="6450962"/>
        </p:xfrm>
        <a:graphic>
          <a:graphicData uri="http://schemas.openxmlformats.org/presentationml/2006/ole">
            <mc:AlternateContent xmlns:mc="http://schemas.openxmlformats.org/markup-compatibility/2006">
              <mc:Choice xmlns:v="urn:schemas-microsoft-com:vml" Requires="v">
                <p:oleObj spid="_x0000_s2057" name="PDF" r:id="rId3" imgW="0" imgH="360" progId="FoxitReader.Document">
                  <p:embed/>
                </p:oleObj>
              </mc:Choice>
              <mc:Fallback>
                <p:oleObj name="PDF" r:id="rId3" imgW="0" imgH="360" progId="FoxitReader.Document">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6" y="152944"/>
                        <a:ext cx="4555992" cy="6450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Объект 2"/>
          <p:cNvGraphicFramePr>
            <a:graphicFrameLocks noChangeAspect="1"/>
          </p:cNvGraphicFramePr>
          <p:nvPr>
            <p:extLst>
              <p:ext uri="{D42A27DB-BD31-4B8C-83A1-F6EECF244321}">
                <p14:modId xmlns:p14="http://schemas.microsoft.com/office/powerpoint/2010/main" val="954606988"/>
              </p:ext>
            </p:extLst>
          </p:nvPr>
        </p:nvGraphicFramePr>
        <p:xfrm>
          <a:off x="4457274" y="152943"/>
          <a:ext cx="4291189" cy="6076019"/>
        </p:xfrm>
        <a:graphic>
          <a:graphicData uri="http://schemas.openxmlformats.org/presentationml/2006/ole">
            <mc:AlternateContent xmlns:mc="http://schemas.openxmlformats.org/markup-compatibility/2006">
              <mc:Choice xmlns:v="urn:schemas-microsoft-com:vml" Requires="v">
                <p:oleObj spid="_x0000_s2058" name="PDF" r:id="rId5" imgW="0" imgH="360" progId="FoxitReader.Document">
                  <p:embed/>
                </p:oleObj>
              </mc:Choice>
              <mc:Fallback>
                <p:oleObj name="PDF" r:id="rId5" imgW="0" imgH="360" progId="FoxitReader.Document">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7274" y="152943"/>
                        <a:ext cx="4291189" cy="60760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827817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val="1893048014"/>
              </p:ext>
            </p:extLst>
          </p:nvPr>
        </p:nvGraphicFramePr>
        <p:xfrm>
          <a:off x="92075" y="92075"/>
          <a:ext cx="9084164" cy="6433269"/>
        </p:xfrm>
        <a:graphic>
          <a:graphicData uri="http://schemas.openxmlformats.org/presentationml/2006/ole">
            <mc:AlternateContent xmlns:mc="http://schemas.openxmlformats.org/markup-compatibility/2006">
              <mc:Choice xmlns:v="urn:schemas-microsoft-com:vml" Requires="v">
                <p:oleObj spid="_x0000_s3077" name="PDF" r:id="rId3" imgW="0" imgH="360" progId="FoxitReader.Document">
                  <p:embed/>
                </p:oleObj>
              </mc:Choice>
              <mc:Fallback>
                <p:oleObj name="PDF" r:id="rId3" imgW="0" imgH="360" progId="FoxitReader.Document">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75" y="92075"/>
                        <a:ext cx="9084164" cy="64332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696427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s"/>
          <p:cNvPicPr>
            <a:picLocks noChangeAspect="1" noChangeArrowheads="1"/>
          </p:cNvPicPr>
          <p:nvPr/>
        </p:nvPicPr>
        <p:blipFill>
          <a:blip r:embed="rId2" cstate="print"/>
          <a:srcRect/>
          <a:stretch>
            <a:fillRect/>
          </a:stretch>
        </p:blipFill>
        <p:spPr bwMode="auto">
          <a:xfrm>
            <a:off x="7924800" y="5715000"/>
            <a:ext cx="1076325" cy="762000"/>
          </a:xfrm>
          <a:prstGeom prst="rect">
            <a:avLst/>
          </a:prstGeom>
          <a:noFill/>
          <a:ln w="9525">
            <a:noFill/>
            <a:miter lim="800000"/>
            <a:headEnd/>
            <a:tailEnd/>
          </a:ln>
        </p:spPr>
      </p:pic>
      <p:sp>
        <p:nvSpPr>
          <p:cNvPr id="5" name="Прямоугольник 4"/>
          <p:cNvSpPr/>
          <p:nvPr/>
        </p:nvSpPr>
        <p:spPr>
          <a:xfrm>
            <a:off x="395536" y="223624"/>
            <a:ext cx="8280920" cy="1908215"/>
          </a:xfrm>
          <a:prstGeom prst="rect">
            <a:avLst/>
          </a:prstGeom>
        </p:spPr>
        <p:txBody>
          <a:bodyPr wrap="square">
            <a:spAutoFit/>
          </a:bodyPr>
          <a:lstStyle/>
          <a:p>
            <a:r>
              <a:rPr lang="ru-RU" b="1" dirty="0" smtClean="0"/>
              <a:t>19.10.1  ФГОС НОО                                                                      18.3.1.1. ФГОС ООО </a:t>
            </a:r>
          </a:p>
          <a:p>
            <a:endParaRPr lang="ru-RU" dirty="0" smtClean="0"/>
          </a:p>
          <a:p>
            <a:r>
              <a:rPr lang="ru-RU" sz="2000" b="1" dirty="0" smtClean="0">
                <a:solidFill>
                  <a:srgbClr val="C00000"/>
                </a:solidFill>
              </a:rPr>
              <a:t> Календарный учебный график</a:t>
            </a:r>
            <a:r>
              <a:rPr lang="ru-RU" dirty="0" smtClean="0"/>
              <a:t> </a:t>
            </a:r>
          </a:p>
          <a:p>
            <a:endParaRPr lang="ru-RU" sz="800" dirty="0" smtClean="0"/>
          </a:p>
          <a:p>
            <a:r>
              <a:rPr lang="ru-RU" dirty="0" smtClean="0"/>
              <a:t>должен определять чередование учебной деятельности (урочной и внеурочной) и плановых перерывов при получении образования для отдыха и иных социальных целей (каникул) по календарным периодам учебного года</a:t>
            </a:r>
            <a:endParaRPr lang="ru-RU" dirty="0"/>
          </a:p>
        </p:txBody>
      </p:sp>
      <p:sp>
        <p:nvSpPr>
          <p:cNvPr id="6" name="Прямоугольник 5"/>
          <p:cNvSpPr/>
          <p:nvPr/>
        </p:nvSpPr>
        <p:spPr>
          <a:xfrm>
            <a:off x="467544" y="2551837"/>
            <a:ext cx="8280920" cy="2031325"/>
          </a:xfrm>
          <a:prstGeom prst="rect">
            <a:avLst/>
          </a:prstGeom>
        </p:spPr>
        <p:txBody>
          <a:bodyPr wrap="square">
            <a:spAutoFit/>
          </a:bodyPr>
          <a:lstStyle/>
          <a:p>
            <a:r>
              <a:rPr lang="ru-RU" dirty="0" smtClean="0"/>
              <a:t>даты начала и окончания учебного года;</a:t>
            </a:r>
          </a:p>
          <a:p>
            <a:endParaRPr lang="ru-RU" dirty="0" smtClean="0"/>
          </a:p>
          <a:p>
            <a:r>
              <a:rPr lang="ru-RU" dirty="0" smtClean="0"/>
              <a:t>продолжительность учебного года, четвертей (триместров);</a:t>
            </a:r>
          </a:p>
          <a:p>
            <a:endParaRPr lang="ru-RU" dirty="0" smtClean="0"/>
          </a:p>
          <a:p>
            <a:r>
              <a:rPr lang="ru-RU" dirty="0" smtClean="0"/>
              <a:t>сроки и продолжительность каникул;</a:t>
            </a:r>
          </a:p>
          <a:p>
            <a:endParaRPr lang="ru-RU" dirty="0" smtClean="0"/>
          </a:p>
          <a:p>
            <a:r>
              <a:rPr lang="ru-RU" dirty="0" smtClean="0"/>
              <a:t>сроки проведения промежуточных аттестаций.</a:t>
            </a:r>
            <a:endParaRPr lang="ru-RU" dirty="0"/>
          </a:p>
        </p:txBody>
      </p:sp>
      <p:sp>
        <p:nvSpPr>
          <p:cNvPr id="7" name="TextBox 6"/>
          <p:cNvSpPr txBox="1"/>
          <p:nvPr/>
        </p:nvSpPr>
        <p:spPr>
          <a:xfrm>
            <a:off x="611560" y="4869160"/>
            <a:ext cx="7272808" cy="1477328"/>
          </a:xfrm>
          <a:prstGeom prst="rect">
            <a:avLst/>
          </a:prstGeom>
          <a:noFill/>
        </p:spPr>
        <p:txBody>
          <a:bodyPr wrap="square" rtlCol="0">
            <a:spAutoFit/>
          </a:bodyPr>
          <a:lstStyle/>
          <a:p>
            <a:pPr algn="ctr"/>
            <a:r>
              <a:rPr lang="ru-RU" b="1" dirty="0" smtClean="0"/>
              <a:t>Информация должна быть согласована</a:t>
            </a:r>
          </a:p>
          <a:p>
            <a:pPr algn="ctr"/>
            <a:r>
              <a:rPr lang="ru-RU" b="1" dirty="0" smtClean="0"/>
              <a:t> с локальными актами ОУ,  </a:t>
            </a:r>
          </a:p>
          <a:p>
            <a:pPr algn="ctr"/>
            <a:r>
              <a:rPr lang="ru-RU" b="1" dirty="0" smtClean="0"/>
              <a:t>пояснительной запиской к учебному плану, </a:t>
            </a:r>
          </a:p>
          <a:p>
            <a:pPr algn="ctr"/>
            <a:r>
              <a:rPr lang="ru-RU" b="1" dirty="0" smtClean="0"/>
              <a:t>тематическим планированием </a:t>
            </a:r>
          </a:p>
          <a:p>
            <a:pPr algn="ctr"/>
            <a:r>
              <a:rPr lang="ru-RU" b="1" dirty="0" smtClean="0"/>
              <a:t>в  рабочих  программах по предметам и  курсам.</a:t>
            </a:r>
            <a:endParaRPr lang="ru-RU" b="1" dirty="0"/>
          </a:p>
        </p:txBody>
      </p:sp>
      <p:sp>
        <p:nvSpPr>
          <p:cNvPr id="8" name="Прямоугольник 7"/>
          <p:cNvSpPr/>
          <p:nvPr/>
        </p:nvSpPr>
        <p:spPr>
          <a:xfrm>
            <a:off x="683568" y="4869160"/>
            <a:ext cx="862737" cy="923330"/>
          </a:xfrm>
          <a:prstGeom prst="rect">
            <a:avLst/>
          </a:prstGeom>
          <a:noFill/>
        </p:spPr>
        <p:txBody>
          <a:bodyPr wrap="none" lIns="91440" tIns="45720" rIns="91440" bIns="45720">
            <a:spAutoFit/>
          </a:bodyPr>
          <a:lstStyle/>
          <a:p>
            <a:pPr algn="ctr"/>
            <a:r>
              <a:rPr lang="ru-RU"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ru-RU"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5884275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7057" y="438384"/>
            <a:ext cx="7649308" cy="461665"/>
          </a:xfrm>
          <a:prstGeom prst="rect">
            <a:avLst/>
          </a:prstGeom>
          <a:noFill/>
        </p:spPr>
        <p:txBody>
          <a:bodyPr wrap="square" rtlCol="0">
            <a:spAutoFit/>
          </a:bodyPr>
          <a:lstStyle/>
          <a:p>
            <a:pPr algn="ctr"/>
            <a:r>
              <a:rPr lang="ru-RU" sz="2400" b="1" i="1" dirty="0" smtClean="0">
                <a:solidFill>
                  <a:srgbClr val="C00000"/>
                </a:solidFill>
              </a:rPr>
              <a:t>Формы обучения и формы получения образования</a:t>
            </a:r>
            <a:endParaRPr lang="ru-RU" sz="2400" b="1" i="1" dirty="0">
              <a:solidFill>
                <a:srgbClr val="C00000"/>
              </a:solidFill>
            </a:endParaRPr>
          </a:p>
        </p:txBody>
      </p:sp>
      <p:pic>
        <p:nvPicPr>
          <p:cNvPr id="4" name="Picture 4" descr="images"/>
          <p:cNvPicPr>
            <a:picLocks noChangeAspect="1" noChangeArrowheads="1"/>
          </p:cNvPicPr>
          <p:nvPr/>
        </p:nvPicPr>
        <p:blipFill>
          <a:blip r:embed="rId2" cstate="print"/>
          <a:srcRect/>
          <a:stretch>
            <a:fillRect/>
          </a:stretch>
        </p:blipFill>
        <p:spPr bwMode="auto">
          <a:xfrm>
            <a:off x="8195254" y="5538829"/>
            <a:ext cx="807244" cy="762000"/>
          </a:xfrm>
          <a:prstGeom prst="rect">
            <a:avLst/>
          </a:prstGeom>
          <a:noFill/>
          <a:ln w="9525">
            <a:noFill/>
            <a:miter lim="800000"/>
            <a:headEnd/>
            <a:tailEnd/>
          </a:ln>
        </p:spPr>
      </p:pic>
      <p:sp>
        <p:nvSpPr>
          <p:cNvPr id="5" name="Прямоугольник 4"/>
          <p:cNvSpPr/>
          <p:nvPr/>
        </p:nvSpPr>
        <p:spPr>
          <a:xfrm>
            <a:off x="226443" y="1457756"/>
            <a:ext cx="8339587" cy="5016758"/>
          </a:xfrm>
          <a:prstGeom prst="rect">
            <a:avLst/>
          </a:prstGeom>
        </p:spPr>
        <p:txBody>
          <a:bodyPr wrap="square">
            <a:spAutoFit/>
          </a:bodyPr>
          <a:lstStyle/>
          <a:p>
            <a:r>
              <a:rPr lang="ru-RU" sz="2000" dirty="0" smtClean="0"/>
              <a:t>В Российской Федерации образование может быть получено:</a:t>
            </a:r>
          </a:p>
          <a:p>
            <a:r>
              <a:rPr lang="ru-RU" sz="2000" dirty="0" smtClean="0"/>
              <a:t>1) в организациях, осуществляющих образовательную деятельность;</a:t>
            </a:r>
          </a:p>
          <a:p>
            <a:r>
              <a:rPr lang="ru-RU" sz="2000" dirty="0" smtClean="0"/>
              <a:t>2) </a:t>
            </a:r>
            <a:r>
              <a:rPr lang="ru-RU" sz="2000" b="1" dirty="0" smtClean="0"/>
              <a:t>вне организаций, осуществляющих образовательную деятельность (в форме семейного образования и самообразования).</a:t>
            </a:r>
          </a:p>
          <a:p>
            <a:r>
              <a:rPr lang="ru-RU" sz="2000" b="1" dirty="0" smtClean="0">
                <a:hlinkClick r:id="rId3" tooltip="Часть 2"/>
              </a:rPr>
              <a:t>2</a:t>
            </a:r>
            <a:r>
              <a:rPr lang="ru-RU" sz="2000" dirty="0" smtClean="0"/>
              <a:t>. Обучение в организациях, осуществляющих образовательную деятельность, с учётом потребностей, возможностей личности и в зависимости </a:t>
            </a:r>
            <a:r>
              <a:rPr lang="ru-RU" sz="2000" b="1" dirty="0" smtClean="0">
                <a:solidFill>
                  <a:srgbClr val="C00000"/>
                </a:solidFill>
              </a:rPr>
              <a:t>от объема обязательных занятий педагогического работника с обучающимися осуществляется в очной, </a:t>
            </a:r>
            <a:r>
              <a:rPr lang="ru-RU" sz="2000" b="1" dirty="0" err="1" smtClean="0">
                <a:solidFill>
                  <a:srgbClr val="C00000"/>
                </a:solidFill>
              </a:rPr>
              <a:t>очно-заочной</a:t>
            </a:r>
            <a:r>
              <a:rPr lang="ru-RU" sz="2000" b="1" dirty="0" smtClean="0">
                <a:solidFill>
                  <a:srgbClr val="C00000"/>
                </a:solidFill>
              </a:rPr>
              <a:t> или заочной форме</a:t>
            </a:r>
            <a:r>
              <a:rPr lang="ru-RU" sz="2000" dirty="0" smtClean="0"/>
              <a:t>.</a:t>
            </a:r>
          </a:p>
          <a:p>
            <a:r>
              <a:rPr lang="ru-RU" sz="2000" b="1" dirty="0" smtClean="0">
                <a:hlinkClick r:id="rId4" tooltip="Часть 3"/>
              </a:rPr>
              <a:t>3</a:t>
            </a:r>
            <a:r>
              <a:rPr lang="ru-RU" sz="2000" dirty="0" smtClean="0"/>
              <a:t>. Обучение в форме семейного образования и самообразования осуществляется с правом последующего прохождения в соответствии с частью 3 </a:t>
            </a:r>
            <a:r>
              <a:rPr lang="ru-RU" sz="2000" dirty="0" smtClean="0">
                <a:hlinkClick r:id="rId5"/>
              </a:rPr>
              <a:t>статьи 34</a:t>
            </a:r>
            <a:r>
              <a:rPr lang="ru-RU" sz="2000" dirty="0" smtClean="0"/>
              <a:t> настоящего Федерального закона промежуточной и государственной итоговой аттестации в организациях, осуществляющих образовательную деятельность.</a:t>
            </a:r>
          </a:p>
          <a:p>
            <a:r>
              <a:rPr lang="ru-RU" sz="2000" b="1" dirty="0" smtClean="0">
                <a:hlinkClick r:id="rId6" tooltip="Часть 4"/>
              </a:rPr>
              <a:t>4</a:t>
            </a:r>
            <a:r>
              <a:rPr lang="ru-RU" sz="2000" dirty="0" smtClean="0"/>
              <a:t>. Допускается сочетание различных форм получения образования и форм обучения.</a:t>
            </a:r>
            <a:endParaRPr lang="ru-RU" sz="2000" dirty="0"/>
          </a:p>
        </p:txBody>
      </p:sp>
      <p:sp>
        <p:nvSpPr>
          <p:cNvPr id="6" name="TextBox 5"/>
          <p:cNvSpPr txBox="1"/>
          <p:nvPr/>
        </p:nvSpPr>
        <p:spPr>
          <a:xfrm>
            <a:off x="310551" y="1000665"/>
            <a:ext cx="3461349" cy="369332"/>
          </a:xfrm>
          <a:prstGeom prst="rect">
            <a:avLst/>
          </a:prstGeom>
          <a:noFill/>
        </p:spPr>
        <p:txBody>
          <a:bodyPr wrap="square" rtlCol="0">
            <a:spAutoFit/>
          </a:bodyPr>
          <a:lstStyle/>
          <a:p>
            <a:r>
              <a:rPr lang="ru-RU" b="1" dirty="0" smtClean="0">
                <a:solidFill>
                  <a:srgbClr val="C00000"/>
                </a:solidFill>
              </a:rPr>
              <a:t>Ст. 17 ФЗ № 273</a:t>
            </a:r>
            <a:endParaRPr lang="ru-RU" b="1" dirty="0">
              <a:solidFill>
                <a:srgbClr val="C0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995956565"/>
              </p:ext>
            </p:extLst>
          </p:nvPr>
        </p:nvGraphicFramePr>
        <p:xfrm>
          <a:off x="179512" y="332656"/>
          <a:ext cx="8352928" cy="6064327"/>
        </p:xfrm>
        <a:graphic>
          <a:graphicData uri="http://schemas.openxmlformats.org/drawingml/2006/table">
            <a:tbl>
              <a:tblPr firstRow="1" firstCol="1" bandRow="1">
                <a:tableStyleId>{5C22544A-7EE6-4342-B048-85BDC9FD1C3A}</a:tableStyleId>
              </a:tblPr>
              <a:tblGrid>
                <a:gridCol w="5904656">
                  <a:extLst>
                    <a:ext uri="{9D8B030D-6E8A-4147-A177-3AD203B41FA5}">
                      <a16:colId xmlns:a16="http://schemas.microsoft.com/office/drawing/2014/main" xmlns="" val="20000"/>
                    </a:ext>
                  </a:extLst>
                </a:gridCol>
                <a:gridCol w="2448272">
                  <a:extLst>
                    <a:ext uri="{9D8B030D-6E8A-4147-A177-3AD203B41FA5}">
                      <a16:colId xmlns:a16="http://schemas.microsoft.com/office/drawing/2014/main" xmlns="" val="20001"/>
                    </a:ext>
                  </a:extLst>
                </a:gridCol>
              </a:tblGrid>
              <a:tr h="210136">
                <a:tc gridSpan="2">
                  <a:txBody>
                    <a:bodyPr/>
                    <a:lstStyle/>
                    <a:p>
                      <a:pPr>
                        <a:spcAft>
                          <a:spcPts val="0"/>
                        </a:spcAft>
                      </a:pPr>
                      <a:r>
                        <a:rPr lang="ru-RU" sz="1200" dirty="0">
                          <a:effectLst/>
                        </a:rPr>
                        <a:t>1.4. Освоение ООП </a:t>
                      </a:r>
                      <a:endParaRPr lang="ru-RU" sz="1200" dirty="0">
                        <a:effectLst/>
                        <a:latin typeface="Courier New"/>
                        <a:ea typeface="Times New Roman"/>
                      </a:endParaRPr>
                    </a:p>
                  </a:txBody>
                  <a:tcPr marL="32308" marR="32308" marT="0" marB="0"/>
                </a:tc>
                <a:tc hMerge="1">
                  <a:txBody>
                    <a:bodyPr/>
                    <a:lstStyle/>
                    <a:p>
                      <a:endParaRPr lang="ru-RU"/>
                    </a:p>
                  </a:txBody>
                  <a:tcPr/>
                </a:tc>
                <a:extLst>
                  <a:ext uri="{0D108BD9-81ED-4DB2-BD59-A6C34878D82A}">
                    <a16:rowId xmlns:a16="http://schemas.microsoft.com/office/drawing/2014/main" xmlns="" val="10000"/>
                  </a:ext>
                </a:extLst>
              </a:tr>
              <a:tr h="384731">
                <a:tc>
                  <a:txBody>
                    <a:bodyPr/>
                    <a:lstStyle/>
                    <a:p>
                      <a:pPr>
                        <a:spcAft>
                          <a:spcPts val="0"/>
                        </a:spcAft>
                      </a:pPr>
                      <a:r>
                        <a:rPr lang="ru-RU" sz="1200" dirty="0">
                          <a:effectLst/>
                        </a:rPr>
                        <a:t>Соответствие объемов часов ООП </a:t>
                      </a:r>
                      <a:r>
                        <a:rPr lang="ru-RU" sz="1200" dirty="0" smtClean="0">
                          <a:effectLst/>
                        </a:rPr>
                        <a:t> </a:t>
                      </a:r>
                      <a:r>
                        <a:rPr lang="ru-RU" sz="1200" dirty="0">
                          <a:effectLst/>
                        </a:rPr>
                        <a:t>(УП; КУГ; журналы) </a:t>
                      </a:r>
                      <a:endParaRPr lang="ru-RU" sz="1200" dirty="0">
                        <a:effectLst/>
                        <a:latin typeface="Courier New"/>
                        <a:ea typeface="Times New Roman"/>
                      </a:endParaRPr>
                    </a:p>
                  </a:txBody>
                  <a:tcPr marL="32308" marR="32308"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effectLst/>
                          <a:latin typeface="+mn-lt"/>
                        </a:rPr>
                        <a:t>п. 19.3 ФГОС НОО,</a:t>
                      </a:r>
                      <a:endParaRPr lang="ru-RU" sz="1200" dirty="0" smtClean="0">
                        <a:effectLst/>
                        <a:highlight>
                          <a:srgbClr val="FFFF00"/>
                        </a:highlight>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smtClean="0">
                          <a:effectLst/>
                          <a:latin typeface="+mn-lt"/>
                        </a:rPr>
                        <a:t>п</a:t>
                      </a:r>
                      <a:r>
                        <a:rPr lang="ru-RU" sz="1200" dirty="0" smtClean="0">
                          <a:effectLst/>
                          <a:latin typeface="+mn-lt"/>
                        </a:rPr>
                        <a:t>. 18.3.1 ФГОС ООО</a:t>
                      </a:r>
                      <a:endParaRPr lang="ru-RU" sz="1200" dirty="0" smtClean="0">
                        <a:effectLst/>
                        <a:latin typeface="+mn-lt"/>
                        <a:ea typeface="Times New Roman"/>
                      </a:endParaRPr>
                    </a:p>
                  </a:txBody>
                  <a:tcPr marL="32308" marR="32308" marT="0" marB="0"/>
                </a:tc>
                <a:extLst>
                  <a:ext uri="{0D108BD9-81ED-4DB2-BD59-A6C34878D82A}">
                    <a16:rowId xmlns:a16="http://schemas.microsoft.com/office/drawing/2014/main" xmlns="" val="10001"/>
                  </a:ext>
                </a:extLst>
              </a:tr>
              <a:tr h="384731">
                <a:tc>
                  <a:txBody>
                    <a:bodyPr/>
                    <a:lstStyle/>
                    <a:p>
                      <a:pPr>
                        <a:spcAft>
                          <a:spcPts val="0"/>
                        </a:spcAft>
                      </a:pPr>
                      <a:r>
                        <a:rPr lang="ru-RU" sz="1200" dirty="0">
                          <a:effectLst/>
                        </a:rPr>
                        <a:t>Соответствие содержания учебного предметов, курсов внеурочной деятельности  </a:t>
                      </a:r>
                      <a:r>
                        <a:rPr lang="ru-RU" sz="1200" dirty="0" smtClean="0">
                          <a:effectLst/>
                        </a:rPr>
                        <a:t>ООП</a:t>
                      </a:r>
                      <a:r>
                        <a:rPr lang="ru-RU" sz="1200" baseline="0" dirty="0" smtClean="0">
                          <a:effectLst/>
                        </a:rPr>
                        <a:t> </a:t>
                      </a:r>
                      <a:endParaRPr lang="ru-RU" sz="1200" dirty="0">
                        <a:effectLst/>
                        <a:latin typeface="Courier New"/>
                        <a:ea typeface="Times New Roman"/>
                      </a:endParaRPr>
                    </a:p>
                  </a:txBody>
                  <a:tcPr marL="32308" marR="32308" marT="0" marB="0"/>
                </a:tc>
                <a:tc>
                  <a:txBody>
                    <a:bodyPr/>
                    <a:lstStyle/>
                    <a:p>
                      <a:endParaRPr lang="ru-RU" dirty="0">
                        <a:solidFill>
                          <a:srgbClr val="C00000"/>
                        </a:solidFill>
                      </a:endParaRPr>
                    </a:p>
                  </a:txBody>
                  <a:tcPr marL="32308" marR="32308" marT="0" marB="0"/>
                </a:tc>
                <a:extLst>
                  <a:ext uri="{0D108BD9-81ED-4DB2-BD59-A6C34878D82A}">
                    <a16:rowId xmlns:a16="http://schemas.microsoft.com/office/drawing/2014/main" xmlns="" val="10002"/>
                  </a:ext>
                </a:extLst>
              </a:tr>
              <a:tr h="630406">
                <a:tc>
                  <a:txBody>
                    <a:bodyPr/>
                    <a:lstStyle/>
                    <a:p>
                      <a:pPr>
                        <a:spcAft>
                          <a:spcPts val="0"/>
                        </a:spcAft>
                      </a:pPr>
                      <a:r>
                        <a:rPr lang="ru-RU" sz="1200" dirty="0">
                          <a:effectLst/>
                        </a:rPr>
                        <a:t>Соответствие планируемых результатов освоения в рабочих программах планируемым результатам в ООП </a:t>
                      </a:r>
                      <a:endParaRPr lang="ru-RU" sz="1200" dirty="0">
                        <a:effectLst/>
                        <a:latin typeface="Courier New"/>
                        <a:ea typeface="Times New Roman"/>
                      </a:endParaRPr>
                    </a:p>
                  </a:txBody>
                  <a:tcPr marL="32308" marR="32308"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0" i="0" dirty="0" smtClean="0">
                          <a:effectLst/>
                          <a:latin typeface="+mn-lt"/>
                          <a:ea typeface="Times New Roman"/>
                        </a:rPr>
                        <a:t>п.п. 9-13, п. 19.2 ФГОС</a:t>
                      </a:r>
                      <a:r>
                        <a:rPr lang="ru-RU" sz="1400" b="0" i="0" baseline="0" dirty="0" smtClean="0">
                          <a:effectLst/>
                          <a:latin typeface="+mn-lt"/>
                          <a:ea typeface="Times New Roman"/>
                        </a:rPr>
                        <a:t> </a:t>
                      </a:r>
                      <a:r>
                        <a:rPr lang="ru-RU" sz="1400" b="0" i="0" dirty="0" smtClean="0">
                          <a:effectLst/>
                          <a:latin typeface="+mn-lt"/>
                          <a:ea typeface="Times New Roman"/>
                        </a:rPr>
                        <a:t>НОО, </a:t>
                      </a:r>
                    </a:p>
                    <a:p>
                      <a:pPr marL="0" marR="0" indent="0" algn="l" defTabSz="914400" rtl="0" eaLnBrk="1" fontAlgn="auto" latinLnBrk="0" hangingPunct="1">
                        <a:lnSpc>
                          <a:spcPct val="100000"/>
                        </a:lnSpc>
                        <a:spcBef>
                          <a:spcPts val="0"/>
                        </a:spcBef>
                        <a:spcAft>
                          <a:spcPts val="0"/>
                        </a:spcAft>
                        <a:buClrTx/>
                        <a:buSzTx/>
                        <a:buFontTx/>
                        <a:buNone/>
                        <a:tabLst/>
                        <a:defRPr/>
                      </a:pPr>
                      <a:r>
                        <a:rPr lang="ru-RU" sz="1400" b="0" i="0" dirty="0" smtClean="0">
                          <a:effectLst/>
                          <a:latin typeface="+mn-lt"/>
                          <a:ea typeface="Times New Roman"/>
                        </a:rPr>
                        <a:t>п.п. 9-12,</a:t>
                      </a:r>
                      <a:r>
                        <a:rPr lang="ru-RU" sz="1400" b="0" i="0" baseline="0" dirty="0" smtClean="0">
                          <a:effectLst/>
                          <a:latin typeface="+mn-lt"/>
                          <a:ea typeface="Times New Roman"/>
                        </a:rPr>
                        <a:t> </a:t>
                      </a:r>
                      <a:r>
                        <a:rPr lang="ru-RU" sz="1400" b="0" i="0" dirty="0" smtClean="0">
                          <a:effectLst/>
                          <a:latin typeface="+mn-lt"/>
                          <a:ea typeface="Times New Roman"/>
                        </a:rPr>
                        <a:t>п.18.1.2</a:t>
                      </a:r>
                      <a:r>
                        <a:rPr lang="ru-RU" sz="1400" b="0" i="0" baseline="0" dirty="0" smtClean="0">
                          <a:effectLst/>
                          <a:latin typeface="+mn-lt"/>
                          <a:ea typeface="Times New Roman"/>
                        </a:rPr>
                        <a:t> </a:t>
                      </a:r>
                      <a:r>
                        <a:rPr lang="ru-RU" sz="1400" b="0" i="0" dirty="0" smtClean="0">
                          <a:effectLst/>
                          <a:latin typeface="+mn-lt"/>
                          <a:ea typeface="Times New Roman"/>
                        </a:rPr>
                        <a:t>ФГОС ООО</a:t>
                      </a:r>
                      <a:endParaRPr lang="ru-RU" sz="1400" b="0" i="0" dirty="0" smtClean="0">
                        <a:effectLst/>
                        <a:latin typeface="+mn-lt"/>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400" b="0" dirty="0" smtClean="0">
                          <a:effectLst/>
                          <a:latin typeface="+mn-lt"/>
                        </a:rPr>
                        <a:t>п. 19.5 ФГОС НОО,</a:t>
                      </a:r>
                      <a:endParaRPr lang="ru-RU" sz="1400" b="0" dirty="0" smtClean="0">
                        <a:effectLst/>
                        <a:highlight>
                          <a:srgbClr val="FFFF00"/>
                        </a:highlight>
                        <a:latin typeface="+mn-lt"/>
                      </a:endParaRPr>
                    </a:p>
                    <a:p>
                      <a:pPr>
                        <a:spcAft>
                          <a:spcPts val="0"/>
                        </a:spcAft>
                      </a:pPr>
                      <a:r>
                        <a:rPr lang="ru-RU" sz="1400" b="0" dirty="0" smtClean="0">
                          <a:effectLst/>
                          <a:latin typeface="+mn-lt"/>
                        </a:rPr>
                        <a:t>п. 18.2.2. ФГОС ООО</a:t>
                      </a:r>
                      <a:endParaRPr lang="ru-RU" sz="1400" b="0" dirty="0" smtClean="0">
                        <a:effectLst/>
                        <a:latin typeface="+mn-lt"/>
                        <a:ea typeface="Times New Roman"/>
                      </a:endParaRPr>
                    </a:p>
                  </a:txBody>
                  <a:tcPr marL="32308" marR="32308" marT="0" marB="0"/>
                </a:tc>
                <a:extLst>
                  <a:ext uri="{0D108BD9-81ED-4DB2-BD59-A6C34878D82A}">
                    <a16:rowId xmlns:a16="http://schemas.microsoft.com/office/drawing/2014/main" xmlns="" val="10003"/>
                  </a:ext>
                </a:extLst>
              </a:tr>
              <a:tr h="448853">
                <a:tc gridSpan="2">
                  <a:txBody>
                    <a:bodyPr/>
                    <a:lstStyle/>
                    <a:p>
                      <a:pPr>
                        <a:spcAft>
                          <a:spcPts val="0"/>
                        </a:spcAft>
                      </a:pPr>
                      <a:r>
                        <a:rPr lang="ru-RU" sz="1400" b="1" i="0" kern="1200" dirty="0" smtClean="0">
                          <a:solidFill>
                            <a:schemeClr val="lt1"/>
                          </a:solidFill>
                          <a:effectLst/>
                          <a:latin typeface="+mn-lt"/>
                          <a:ea typeface="+mn-ea"/>
                          <a:cs typeface="+mn-cs"/>
                        </a:rPr>
                        <a:t>2. Оценка соответствия качества подготовки обучающихся требованиям федерального государственного образовательного стандарта основного общего образования </a:t>
                      </a:r>
                      <a:endParaRPr lang="ru-RU" sz="1400" i="0" dirty="0">
                        <a:effectLst/>
                        <a:latin typeface="Courier New"/>
                        <a:ea typeface="Times New Roman"/>
                      </a:endParaRPr>
                    </a:p>
                  </a:txBody>
                  <a:tcPr marL="32308" marR="32308" marT="0" marB="0"/>
                </a:tc>
                <a:tc hMerge="1">
                  <a:txBody>
                    <a:bodyPr/>
                    <a:lstStyle/>
                    <a:p>
                      <a:endParaRPr lang="ru-RU"/>
                    </a:p>
                  </a:txBody>
                  <a:tcPr/>
                </a:tc>
                <a:extLst>
                  <a:ext uri="{0D108BD9-81ED-4DB2-BD59-A6C34878D82A}">
                    <a16:rowId xmlns:a16="http://schemas.microsoft.com/office/drawing/2014/main" xmlns="" val="10004"/>
                  </a:ext>
                </a:extLst>
              </a:tr>
              <a:tr h="630406">
                <a:tc>
                  <a:txBody>
                    <a:bodyPr/>
                    <a:lstStyle/>
                    <a:p>
                      <a:pPr>
                        <a:spcAft>
                          <a:spcPts val="0"/>
                        </a:spcAft>
                      </a:pPr>
                      <a:r>
                        <a:rPr lang="ru-RU" sz="1200" i="1" dirty="0">
                          <a:effectLst/>
                          <a:latin typeface="Times New Roman"/>
                          <a:ea typeface="Times New Roman"/>
                        </a:rPr>
                        <a:t>Оценка достижений метапредметных результатов освоения ООП </a:t>
                      </a:r>
                      <a:r>
                        <a:rPr lang="ru-RU" sz="1200" i="1" dirty="0" smtClean="0">
                          <a:effectLst/>
                          <a:latin typeface="Times New Roman"/>
                          <a:ea typeface="Times New Roman"/>
                        </a:rPr>
                        <a:t>ООО:</a:t>
                      </a:r>
                      <a:endParaRPr lang="ru-RU" sz="1000" dirty="0">
                        <a:effectLst/>
                        <a:latin typeface="Courier New"/>
                        <a:ea typeface="Times New Roman"/>
                      </a:endParaRPr>
                    </a:p>
                  </a:txBody>
                  <a:tcPr marL="68580" marR="68580" marT="0" marB="0"/>
                </a:tc>
                <a:tc>
                  <a:txBody>
                    <a:bodyPr/>
                    <a:lstStyle/>
                    <a:p>
                      <a:pPr>
                        <a:spcAft>
                          <a:spcPts val="0"/>
                        </a:spcAft>
                      </a:pPr>
                      <a:r>
                        <a:rPr lang="ru-RU" sz="1200" i="1" dirty="0">
                          <a:effectLst/>
                          <a:highlight>
                            <a:srgbClr val="FFFF00"/>
                          </a:highlight>
                          <a:latin typeface="Times New Roman"/>
                          <a:ea typeface="Times New Roman"/>
                        </a:rPr>
                        <a:t> </a:t>
                      </a:r>
                      <a:endParaRPr lang="ru-RU" sz="1000" dirty="0">
                        <a:effectLst/>
                        <a:latin typeface="Courier New"/>
                        <a:ea typeface="Times New Roman"/>
                      </a:endParaRPr>
                    </a:p>
                  </a:txBody>
                  <a:tcPr marL="68580" marR="68580" marT="0" marB="0"/>
                </a:tc>
                <a:extLst>
                  <a:ext uri="{0D108BD9-81ED-4DB2-BD59-A6C34878D82A}">
                    <a16:rowId xmlns:a16="http://schemas.microsoft.com/office/drawing/2014/main" xmlns="" val="10005"/>
                  </a:ext>
                </a:extLst>
              </a:tr>
              <a:tr h="630406">
                <a:tc>
                  <a:txBody>
                    <a:bodyPr/>
                    <a:lstStyle/>
                    <a:p>
                      <a:pPr>
                        <a:lnSpc>
                          <a:spcPct val="115000"/>
                        </a:lnSpc>
                        <a:spcAft>
                          <a:spcPts val="0"/>
                        </a:spcAft>
                      </a:pPr>
                      <a:r>
                        <a:rPr lang="ru-RU" sz="1200" i="1">
                          <a:effectLst/>
                          <a:latin typeface="Times New Roman"/>
                          <a:ea typeface="Calibri"/>
                          <a:cs typeface="Times New Roman"/>
                        </a:rPr>
                        <a:t>материалы по оценке </a:t>
                      </a:r>
                      <a:endParaRPr lang="ru-RU" sz="1100">
                        <a:effectLst/>
                        <a:latin typeface="Calibri"/>
                        <a:ea typeface="Calibri"/>
                        <a:cs typeface="Times New Roman"/>
                      </a:endParaRPr>
                    </a:p>
                  </a:txBody>
                  <a:tcPr marL="68580" marR="68580" marT="0" marB="0"/>
                </a:tc>
                <a:tc>
                  <a:txBody>
                    <a:bodyPr/>
                    <a:lstStyle/>
                    <a:p>
                      <a:pPr>
                        <a:lnSpc>
                          <a:spcPct val="115000"/>
                        </a:lnSpc>
                        <a:spcAft>
                          <a:spcPts val="1000"/>
                        </a:spcAft>
                      </a:pPr>
                      <a:r>
                        <a:rPr lang="ru-RU" sz="1100" dirty="0">
                          <a:effectLst/>
                          <a:latin typeface="Calibri"/>
                          <a:ea typeface="Calibri"/>
                          <a:cs typeface="Times New Roman"/>
                        </a:rPr>
                        <a:t> </a:t>
                      </a:r>
                    </a:p>
                  </a:txBody>
                  <a:tcPr marL="0" marR="0" marT="0" marB="0" anchor="ctr"/>
                </a:tc>
                <a:extLst>
                  <a:ext uri="{0D108BD9-81ED-4DB2-BD59-A6C34878D82A}">
                    <a16:rowId xmlns:a16="http://schemas.microsoft.com/office/drawing/2014/main" xmlns="" val="10006"/>
                  </a:ext>
                </a:extLst>
              </a:tr>
              <a:tr h="630406">
                <a:tc>
                  <a:txBody>
                    <a:bodyPr/>
                    <a:lstStyle/>
                    <a:p>
                      <a:pPr>
                        <a:spcAft>
                          <a:spcPts val="0"/>
                        </a:spcAft>
                      </a:pPr>
                      <a:r>
                        <a:rPr lang="ru-RU" sz="1200" i="1">
                          <a:effectLst/>
                          <a:latin typeface="Times New Roman"/>
                          <a:ea typeface="Times New Roman"/>
                          <a:cs typeface="Courier New"/>
                        </a:rPr>
                        <a:t>анализ результатов</a:t>
                      </a:r>
                      <a:endParaRPr lang="ru-RU" sz="1000">
                        <a:effectLst/>
                        <a:latin typeface="Courier New"/>
                        <a:ea typeface="Times New Roman"/>
                      </a:endParaRPr>
                    </a:p>
                  </a:txBody>
                  <a:tcPr marL="68580" marR="68580" marT="0" marB="0"/>
                </a:tc>
                <a:tc>
                  <a:txBody>
                    <a:bodyPr/>
                    <a:lstStyle/>
                    <a:p>
                      <a:pPr>
                        <a:lnSpc>
                          <a:spcPct val="115000"/>
                        </a:lnSpc>
                        <a:spcAft>
                          <a:spcPts val="1000"/>
                        </a:spcAft>
                      </a:pPr>
                      <a:r>
                        <a:rPr lang="ru-RU" sz="1100">
                          <a:effectLst/>
                          <a:latin typeface="Calibri"/>
                          <a:ea typeface="Calibri"/>
                          <a:cs typeface="Times New Roman"/>
                        </a:rPr>
                        <a:t> </a:t>
                      </a:r>
                    </a:p>
                  </a:txBody>
                  <a:tcPr marL="0" marR="0" marT="0" marB="0" anchor="ctr"/>
                </a:tc>
                <a:extLst>
                  <a:ext uri="{0D108BD9-81ED-4DB2-BD59-A6C34878D82A}">
                    <a16:rowId xmlns:a16="http://schemas.microsoft.com/office/drawing/2014/main" xmlns="" val="10007"/>
                  </a:ext>
                </a:extLst>
              </a:tr>
              <a:tr h="630406">
                <a:tc>
                  <a:txBody>
                    <a:bodyPr/>
                    <a:lstStyle/>
                    <a:p>
                      <a:pPr>
                        <a:spcAft>
                          <a:spcPts val="0"/>
                        </a:spcAft>
                      </a:pPr>
                      <a:r>
                        <a:rPr lang="ru-RU" sz="1200" i="1">
                          <a:effectLst/>
                          <a:latin typeface="Times New Roman"/>
                          <a:ea typeface="Times New Roman"/>
                          <a:cs typeface="Courier New"/>
                        </a:rPr>
                        <a:t>использование материалов анализа результатов  оценки</a:t>
                      </a:r>
                      <a:endParaRPr lang="ru-RU" sz="1000">
                        <a:effectLst/>
                        <a:latin typeface="Courier New"/>
                        <a:ea typeface="Times New Roman"/>
                      </a:endParaRPr>
                    </a:p>
                  </a:txBody>
                  <a:tcPr marL="68580" marR="68580" marT="0" marB="0"/>
                </a:tc>
                <a:tc>
                  <a:txBody>
                    <a:bodyPr/>
                    <a:lstStyle/>
                    <a:p>
                      <a:pPr>
                        <a:lnSpc>
                          <a:spcPct val="115000"/>
                        </a:lnSpc>
                        <a:spcAft>
                          <a:spcPts val="1000"/>
                        </a:spcAft>
                      </a:pPr>
                      <a:r>
                        <a:rPr lang="ru-RU" sz="1100" dirty="0">
                          <a:effectLst/>
                          <a:latin typeface="Calibri"/>
                          <a:ea typeface="Calibri"/>
                          <a:cs typeface="Times New Roman"/>
                        </a:rPr>
                        <a:t> </a:t>
                      </a:r>
                    </a:p>
                  </a:txBody>
                  <a:tcPr marL="0" marR="0" marT="0" marB="0" anchor="ctr"/>
                </a:tc>
                <a:extLst>
                  <a:ext uri="{0D108BD9-81ED-4DB2-BD59-A6C34878D82A}">
                    <a16:rowId xmlns:a16="http://schemas.microsoft.com/office/drawing/2014/main" xmlns="" val="10008"/>
                  </a:ext>
                </a:extLst>
              </a:tr>
              <a:tr h="630406">
                <a:tc>
                  <a:txBody>
                    <a:bodyPr/>
                    <a:lstStyle/>
                    <a:p>
                      <a:pPr>
                        <a:spcAft>
                          <a:spcPts val="0"/>
                        </a:spcAft>
                      </a:pPr>
                      <a:r>
                        <a:rPr lang="ru-RU" sz="1200" i="1" dirty="0">
                          <a:effectLst/>
                          <a:latin typeface="Times New Roman"/>
                          <a:ea typeface="Times New Roman"/>
                        </a:rPr>
                        <a:t>Оценка личностных результатов</a:t>
                      </a:r>
                      <a:r>
                        <a:rPr lang="ru-RU" sz="1200" dirty="0">
                          <a:effectLst/>
                          <a:latin typeface="Courier New"/>
                          <a:ea typeface="Times New Roman"/>
                        </a:rPr>
                        <a:t> </a:t>
                      </a:r>
                      <a:r>
                        <a:rPr lang="ru-RU" sz="1200" i="1" dirty="0">
                          <a:effectLst/>
                          <a:latin typeface="Times New Roman"/>
                          <a:ea typeface="Times New Roman"/>
                        </a:rPr>
                        <a:t>освоения ООП </a:t>
                      </a:r>
                      <a:endParaRPr lang="ru-RU" sz="1000" dirty="0">
                        <a:effectLst/>
                        <a:latin typeface="Courier New"/>
                        <a:ea typeface="Times New Roman"/>
                      </a:endParaRPr>
                    </a:p>
                  </a:txBody>
                  <a:tcPr marL="68580" marR="68580" marT="0" marB="0"/>
                </a:tc>
                <a:tc>
                  <a:txBody>
                    <a:bodyPr/>
                    <a:lstStyle/>
                    <a:p>
                      <a:pPr>
                        <a:lnSpc>
                          <a:spcPct val="115000"/>
                        </a:lnSpc>
                        <a:spcAft>
                          <a:spcPts val="1000"/>
                        </a:spcAft>
                      </a:pPr>
                      <a:r>
                        <a:rPr lang="ru-RU" sz="1100">
                          <a:effectLst/>
                          <a:latin typeface="Calibri"/>
                          <a:ea typeface="Calibri"/>
                          <a:cs typeface="Times New Roman"/>
                        </a:rPr>
                        <a:t> </a:t>
                      </a:r>
                    </a:p>
                  </a:txBody>
                  <a:tcPr marL="0" marR="0" marT="0" marB="0" anchor="ctr"/>
                </a:tc>
                <a:extLst>
                  <a:ext uri="{0D108BD9-81ED-4DB2-BD59-A6C34878D82A}">
                    <a16:rowId xmlns:a16="http://schemas.microsoft.com/office/drawing/2014/main" xmlns="" val="10009"/>
                  </a:ext>
                </a:extLst>
              </a:tr>
              <a:tr h="630406">
                <a:tc>
                  <a:txBody>
                    <a:bodyPr/>
                    <a:lstStyle/>
                    <a:p>
                      <a:pPr>
                        <a:spcAft>
                          <a:spcPts val="0"/>
                        </a:spcAft>
                      </a:pPr>
                      <a:r>
                        <a:rPr lang="ru-RU" sz="1200" i="1">
                          <a:effectLst/>
                          <a:latin typeface="Times New Roman"/>
                          <a:ea typeface="Times New Roman"/>
                        </a:rPr>
                        <a:t>Обеспечение итоговой оценки  результатов</a:t>
                      </a:r>
                      <a:r>
                        <a:rPr lang="ru-RU" sz="1200">
                          <a:effectLst/>
                          <a:latin typeface="Courier New"/>
                          <a:ea typeface="Times New Roman"/>
                        </a:rPr>
                        <a:t> </a:t>
                      </a:r>
                      <a:r>
                        <a:rPr lang="ru-RU" sz="1200" i="1">
                          <a:effectLst/>
                          <a:latin typeface="Times New Roman"/>
                          <a:ea typeface="Times New Roman"/>
                        </a:rPr>
                        <a:t>освоения ООП ООО (промежуточной аттестации (предмет, метапредмет и проект)+ГИА)</a:t>
                      </a:r>
                      <a:endParaRPr lang="ru-RU" sz="1000">
                        <a:effectLst/>
                        <a:latin typeface="Courier New"/>
                        <a:ea typeface="Times New Roman"/>
                      </a:endParaRPr>
                    </a:p>
                  </a:txBody>
                  <a:tcPr marL="68580" marR="68580" marT="0" marB="0"/>
                </a:tc>
                <a:tc>
                  <a:txBody>
                    <a:bodyPr/>
                    <a:lstStyle/>
                    <a:p>
                      <a:pPr>
                        <a:lnSpc>
                          <a:spcPct val="115000"/>
                        </a:lnSpc>
                        <a:spcAft>
                          <a:spcPts val="1000"/>
                        </a:spcAft>
                      </a:pPr>
                      <a:r>
                        <a:rPr lang="ru-RU" sz="1100" dirty="0">
                          <a:effectLst/>
                          <a:latin typeface="Calibri"/>
                          <a:ea typeface="Calibri"/>
                          <a:cs typeface="Times New Roman"/>
                        </a:rPr>
                        <a:t> </a:t>
                      </a:r>
                    </a:p>
                  </a:txBody>
                  <a:tcPr marL="0" marR="0" marT="0" marB="0" anchor="ct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22413449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131555659"/>
              </p:ext>
            </p:extLst>
          </p:nvPr>
        </p:nvGraphicFramePr>
        <p:xfrm>
          <a:off x="457200" y="476671"/>
          <a:ext cx="8229600" cy="6162834"/>
        </p:xfrm>
        <a:graphic>
          <a:graphicData uri="http://schemas.openxmlformats.org/drawingml/2006/table">
            <a:tbl>
              <a:tblPr firstRow="1" firstCol="1" bandRow="1">
                <a:tableStyleId>{5C22544A-7EE6-4342-B048-85BDC9FD1C3A}</a:tableStyleId>
              </a:tblPr>
              <a:tblGrid>
                <a:gridCol w="4474840">
                  <a:extLst>
                    <a:ext uri="{9D8B030D-6E8A-4147-A177-3AD203B41FA5}">
                      <a16:colId xmlns:a16="http://schemas.microsoft.com/office/drawing/2014/main" xmlns="" val="20000"/>
                    </a:ext>
                  </a:extLst>
                </a:gridCol>
                <a:gridCol w="3754760">
                  <a:extLst>
                    <a:ext uri="{9D8B030D-6E8A-4147-A177-3AD203B41FA5}">
                      <a16:colId xmlns:a16="http://schemas.microsoft.com/office/drawing/2014/main" xmlns="" val="20001"/>
                    </a:ext>
                  </a:extLst>
                </a:gridCol>
              </a:tblGrid>
              <a:tr h="720081">
                <a:tc>
                  <a:txBody>
                    <a:bodyPr/>
                    <a:lstStyle/>
                    <a:p>
                      <a:pPr>
                        <a:lnSpc>
                          <a:spcPct val="115000"/>
                        </a:lnSpc>
                        <a:spcAft>
                          <a:spcPts val="0"/>
                        </a:spcAft>
                      </a:pPr>
                      <a:r>
                        <a:rPr lang="ru-RU" sz="1600" dirty="0">
                          <a:effectLst/>
                        </a:rPr>
                        <a:t>Результаты государственной итоговой аттестации:</a:t>
                      </a:r>
                      <a:endParaRPr lang="ru-RU" sz="1600" dirty="0">
                        <a:effectLst/>
                        <a:latin typeface="Calibri"/>
                        <a:ea typeface="Calibri"/>
                        <a:cs typeface="Times New Roman"/>
                      </a:endParaRPr>
                    </a:p>
                  </a:txBody>
                  <a:tcPr marL="32308" marR="32308" marT="0" marB="0"/>
                </a:tc>
                <a:tc>
                  <a:txBody>
                    <a:bodyPr/>
                    <a:lstStyle/>
                    <a:p>
                      <a:pPr>
                        <a:lnSpc>
                          <a:spcPct val="115000"/>
                        </a:lnSpc>
                        <a:spcAft>
                          <a:spcPts val="0"/>
                        </a:spcAft>
                      </a:pPr>
                      <a:r>
                        <a:rPr lang="ru-RU" sz="1600">
                          <a:effectLst/>
                          <a:highlight>
                            <a:srgbClr val="FFFF00"/>
                          </a:highlight>
                        </a:rPr>
                        <a:t> </a:t>
                      </a:r>
                      <a:endParaRPr lang="ru-RU" sz="1600">
                        <a:effectLst/>
                        <a:latin typeface="Calibri"/>
                        <a:ea typeface="Calibri"/>
                        <a:cs typeface="Times New Roman"/>
                      </a:endParaRPr>
                    </a:p>
                  </a:txBody>
                  <a:tcPr marL="32308" marR="32308" marT="0" marB="0"/>
                </a:tc>
                <a:extLst>
                  <a:ext uri="{0D108BD9-81ED-4DB2-BD59-A6C34878D82A}">
                    <a16:rowId xmlns:a16="http://schemas.microsoft.com/office/drawing/2014/main" xmlns="" val="10000"/>
                  </a:ext>
                </a:extLst>
              </a:tr>
              <a:tr h="1346241">
                <a:tc>
                  <a:txBody>
                    <a:bodyPr/>
                    <a:lstStyle/>
                    <a:p>
                      <a:pPr>
                        <a:spcAft>
                          <a:spcPts val="0"/>
                        </a:spcAft>
                      </a:pPr>
                      <a:r>
                        <a:rPr lang="ru-RU" sz="1600">
                          <a:effectLst/>
                        </a:rPr>
                        <a:t>соответствие результатов обучающихся не ниже нижней границы баллов, предусмотренных для оценки «удовлетворительно» результатам текущего контроля</a:t>
                      </a:r>
                      <a:endParaRPr lang="ru-RU" sz="1600">
                        <a:effectLst/>
                        <a:latin typeface="Courier New"/>
                        <a:ea typeface="Times New Roman"/>
                      </a:endParaRPr>
                    </a:p>
                  </a:txBody>
                  <a:tcPr marL="32308" marR="32308" marT="0" marB="0"/>
                </a:tc>
                <a:tc>
                  <a:txBody>
                    <a:bodyPr/>
                    <a:lstStyle/>
                    <a:p>
                      <a:pPr>
                        <a:spcAft>
                          <a:spcPts val="0"/>
                        </a:spcAft>
                      </a:pPr>
                      <a:r>
                        <a:rPr lang="ru-RU" sz="1600">
                          <a:effectLst/>
                        </a:rPr>
                        <a:t> </a:t>
                      </a:r>
                      <a:endParaRPr lang="ru-RU" sz="1600">
                        <a:effectLst/>
                        <a:latin typeface="Courier New"/>
                        <a:ea typeface="Times New Roman"/>
                      </a:endParaRPr>
                    </a:p>
                  </a:txBody>
                  <a:tcPr marL="32308" marR="32308" marT="0" marB="0"/>
                </a:tc>
                <a:extLst>
                  <a:ext uri="{0D108BD9-81ED-4DB2-BD59-A6C34878D82A}">
                    <a16:rowId xmlns:a16="http://schemas.microsoft.com/office/drawing/2014/main" xmlns="" val="10001"/>
                  </a:ext>
                </a:extLst>
              </a:tr>
              <a:tr h="700284">
                <a:tc>
                  <a:txBody>
                    <a:bodyPr/>
                    <a:lstStyle/>
                    <a:p>
                      <a:pPr>
                        <a:spcAft>
                          <a:spcPts val="0"/>
                        </a:spcAft>
                      </a:pPr>
                      <a:r>
                        <a:rPr lang="ru-RU" sz="1600">
                          <a:effectLst/>
                        </a:rPr>
                        <a:t>соответствие результатов выпускников классов, получивших на экзаменах оценки «4» и «5» результатам текущего контроля</a:t>
                      </a:r>
                      <a:endParaRPr lang="ru-RU" sz="1600">
                        <a:effectLst/>
                        <a:latin typeface="Courier New"/>
                        <a:ea typeface="Times New Roman"/>
                      </a:endParaRPr>
                    </a:p>
                  </a:txBody>
                  <a:tcPr marL="32308" marR="32308" marT="0" marB="0"/>
                </a:tc>
                <a:tc>
                  <a:txBody>
                    <a:bodyPr/>
                    <a:lstStyle/>
                    <a:p>
                      <a:pPr>
                        <a:spcAft>
                          <a:spcPts val="0"/>
                        </a:spcAft>
                      </a:pPr>
                      <a:r>
                        <a:rPr lang="ru-RU" sz="1600">
                          <a:effectLst/>
                        </a:rPr>
                        <a:t> </a:t>
                      </a:r>
                      <a:endParaRPr lang="ru-RU" sz="1600">
                        <a:effectLst/>
                        <a:latin typeface="Courier New"/>
                        <a:ea typeface="Times New Roman"/>
                      </a:endParaRPr>
                    </a:p>
                  </a:txBody>
                  <a:tcPr marL="32308" marR="32308" marT="0" marB="0"/>
                </a:tc>
                <a:extLst>
                  <a:ext uri="{0D108BD9-81ED-4DB2-BD59-A6C34878D82A}">
                    <a16:rowId xmlns:a16="http://schemas.microsoft.com/office/drawing/2014/main" xmlns="" val="10002"/>
                  </a:ext>
                </a:extLst>
              </a:tr>
              <a:tr h="986559">
                <a:tc>
                  <a:txBody>
                    <a:bodyPr/>
                    <a:lstStyle/>
                    <a:p>
                      <a:pPr>
                        <a:lnSpc>
                          <a:spcPct val="115000"/>
                        </a:lnSpc>
                        <a:spcAft>
                          <a:spcPts val="1000"/>
                        </a:spcAft>
                      </a:pPr>
                      <a:r>
                        <a:rPr lang="ru-RU" sz="1600">
                          <a:effectLst/>
                        </a:rPr>
                        <a:t>Результаты ВПР / анализ результатов</a:t>
                      </a:r>
                      <a:endParaRPr lang="ru-RU" sz="1600">
                        <a:effectLst/>
                        <a:latin typeface="Calibri"/>
                        <a:ea typeface="Calibri"/>
                        <a:cs typeface="Times New Roman"/>
                      </a:endParaRPr>
                    </a:p>
                  </a:txBody>
                  <a:tcPr marL="32308" marR="32308" marT="0" marB="0"/>
                </a:tc>
                <a:tc>
                  <a:txBody>
                    <a:bodyPr/>
                    <a:lstStyle/>
                    <a:p>
                      <a:pPr>
                        <a:lnSpc>
                          <a:spcPct val="115000"/>
                        </a:lnSpc>
                        <a:spcAft>
                          <a:spcPts val="0"/>
                        </a:spcAft>
                      </a:pPr>
                      <a:r>
                        <a:rPr lang="ru-RU" sz="1600" dirty="0">
                          <a:effectLst/>
                        </a:rPr>
                        <a:t> </a:t>
                      </a:r>
                      <a:r>
                        <a:rPr lang="ru-RU" sz="1600" dirty="0" smtClean="0">
                          <a:effectLst/>
                        </a:rPr>
                        <a:t>Динамика выполнения по годам  ( русский, математика, история, биология, география)…..Низкие результаты по предмету….</a:t>
                      </a:r>
                      <a:r>
                        <a:rPr lang="ru-RU" sz="1600" dirty="0" err="1" smtClean="0">
                          <a:effectLst/>
                        </a:rPr>
                        <a:t>Хх</a:t>
                      </a:r>
                      <a:r>
                        <a:rPr lang="ru-RU" sz="1600" dirty="0" smtClean="0">
                          <a:effectLst/>
                        </a:rPr>
                        <a:t>% заданий ниже среднего % выполнения по НСО и РФ.</a:t>
                      </a:r>
                    </a:p>
                    <a:p>
                      <a:pPr>
                        <a:lnSpc>
                          <a:spcPct val="115000"/>
                        </a:lnSpc>
                        <a:spcAft>
                          <a:spcPts val="0"/>
                        </a:spcAft>
                      </a:pPr>
                      <a:r>
                        <a:rPr lang="ru-RU" sz="1600" dirty="0" smtClean="0">
                          <a:effectLst/>
                        </a:rPr>
                        <a:t>Лучшие результаты по предмету, </a:t>
                      </a:r>
                    </a:p>
                    <a:p>
                      <a:pPr>
                        <a:lnSpc>
                          <a:spcPct val="115000"/>
                        </a:lnSpc>
                        <a:spcAft>
                          <a:spcPts val="0"/>
                        </a:spcAft>
                      </a:pPr>
                      <a:r>
                        <a:rPr lang="ru-RU" sz="1600" dirty="0" smtClean="0">
                          <a:effectLst/>
                        </a:rPr>
                        <a:t>….</a:t>
                      </a:r>
                      <a:r>
                        <a:rPr lang="ru-RU" sz="1600" dirty="0" err="1" smtClean="0">
                          <a:effectLst/>
                        </a:rPr>
                        <a:t>Хх</a:t>
                      </a:r>
                      <a:r>
                        <a:rPr lang="ru-RU" sz="1600" dirty="0" smtClean="0">
                          <a:effectLst/>
                        </a:rPr>
                        <a:t>% заданий выше среднего % выполнения по НСО и РФ.</a:t>
                      </a:r>
                      <a:endParaRPr lang="ru-RU" sz="1600" dirty="0">
                        <a:effectLst/>
                        <a:latin typeface="Calibri"/>
                        <a:ea typeface="Calibri"/>
                        <a:cs typeface="Times New Roman"/>
                      </a:endParaRPr>
                    </a:p>
                  </a:txBody>
                  <a:tcPr marL="32308" marR="32308" marT="0" marB="0"/>
                </a:tc>
                <a:extLst>
                  <a:ext uri="{0D108BD9-81ED-4DB2-BD59-A6C34878D82A}">
                    <a16:rowId xmlns:a16="http://schemas.microsoft.com/office/drawing/2014/main" xmlns="" val="10003"/>
                  </a:ext>
                </a:extLst>
              </a:tr>
              <a:tr h="986559">
                <a:tc>
                  <a:txBody>
                    <a:bodyPr/>
                    <a:lstStyle/>
                    <a:p>
                      <a:pPr>
                        <a:lnSpc>
                          <a:spcPct val="115000"/>
                        </a:lnSpc>
                        <a:spcAft>
                          <a:spcPts val="1000"/>
                        </a:spcAft>
                      </a:pPr>
                      <a:r>
                        <a:rPr lang="ru-RU" sz="1600">
                          <a:effectLst/>
                        </a:rPr>
                        <a:t>Результаты контрольных/оценочных процедур в ходе проверки/ анализ результатов</a:t>
                      </a:r>
                      <a:endParaRPr lang="ru-RU" sz="1600">
                        <a:effectLst/>
                        <a:latin typeface="Calibri"/>
                        <a:ea typeface="Calibri"/>
                        <a:cs typeface="Times New Roman"/>
                      </a:endParaRPr>
                    </a:p>
                  </a:txBody>
                  <a:tcPr marL="32308" marR="32308" marT="0" marB="0"/>
                </a:tc>
                <a:tc>
                  <a:txBody>
                    <a:bodyPr/>
                    <a:lstStyle/>
                    <a:p>
                      <a:pPr>
                        <a:lnSpc>
                          <a:spcPct val="115000"/>
                        </a:lnSpc>
                        <a:spcAft>
                          <a:spcPts val="0"/>
                        </a:spcAft>
                      </a:pPr>
                      <a:r>
                        <a:rPr lang="ru-RU" sz="1600" dirty="0">
                          <a:effectLst/>
                        </a:rPr>
                        <a:t> </a:t>
                      </a:r>
                      <a:r>
                        <a:rPr lang="ru-RU" sz="1600" dirty="0" smtClean="0">
                          <a:effectLst/>
                          <a:latin typeface="+mn-lt"/>
                          <a:ea typeface="Calibri"/>
                          <a:cs typeface="Times New Roman"/>
                        </a:rPr>
                        <a:t>Результаты ДР сопоставимы с результатами текущего оценивания. Лучше справились с заданиями….</a:t>
                      </a:r>
                    </a:p>
                    <a:p>
                      <a:pPr>
                        <a:lnSpc>
                          <a:spcPct val="115000"/>
                        </a:lnSpc>
                        <a:spcAft>
                          <a:spcPts val="0"/>
                        </a:spcAft>
                      </a:pPr>
                      <a:r>
                        <a:rPr lang="ru-RU" sz="1600" dirty="0" smtClean="0">
                          <a:effectLst/>
                          <a:latin typeface="+mn-lt"/>
                          <a:ea typeface="Calibri"/>
                          <a:cs typeface="Times New Roman"/>
                        </a:rPr>
                        <a:t>Хуже с заданиями…</a:t>
                      </a:r>
                      <a:endParaRPr lang="ru-RU" sz="1600" dirty="0">
                        <a:effectLst/>
                        <a:latin typeface="+mn-lt"/>
                        <a:ea typeface="Calibri"/>
                        <a:cs typeface="Times New Roman"/>
                      </a:endParaRPr>
                    </a:p>
                  </a:txBody>
                  <a:tcPr marL="32308" marR="32308" marT="0" marB="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51201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8328" y="371739"/>
            <a:ext cx="6081730" cy="584775"/>
          </a:xfrm>
          <a:prstGeom prst="rect">
            <a:avLst/>
          </a:prstGeom>
        </p:spPr>
        <p:txBody>
          <a:bodyPr wrap="none">
            <a:spAutoFit/>
          </a:bodyPr>
          <a:lstStyle/>
          <a:p>
            <a:r>
              <a:rPr lang="ru-RU" sz="3200" b="1" dirty="0" smtClean="0">
                <a:solidFill>
                  <a:srgbClr val="C00000"/>
                </a:solidFill>
                <a:latin typeface="Times New Roman" panose="02020603050405020304" pitchFamily="18" charset="0"/>
                <a:cs typeface="Times New Roman" panose="02020603050405020304" pitchFamily="18" charset="0"/>
              </a:rPr>
              <a:t>С учетом примерных программ</a:t>
            </a:r>
            <a:endParaRPr lang="ru-RU" sz="3200" dirty="0">
              <a:solidFill>
                <a:srgbClr val="C00000"/>
              </a:solidFill>
            </a:endParaRPr>
          </a:p>
        </p:txBody>
      </p:sp>
      <p:sp>
        <p:nvSpPr>
          <p:cNvPr id="3" name="Прямоугольник 2"/>
          <p:cNvSpPr/>
          <p:nvPr/>
        </p:nvSpPr>
        <p:spPr>
          <a:xfrm>
            <a:off x="323528" y="1340768"/>
            <a:ext cx="4093010" cy="1938992"/>
          </a:xfrm>
          <a:prstGeom prst="rect">
            <a:avLst/>
          </a:prstGeom>
        </p:spPr>
        <p:txBody>
          <a:bodyPr wrap="square">
            <a:spAutoFit/>
          </a:bodyPr>
          <a:lstStyle/>
          <a:p>
            <a:pPr algn="ctr"/>
            <a:r>
              <a:rPr lang="ru-RU" sz="2400" b="1" dirty="0" smtClean="0"/>
              <a:t>ПРИМЕРНАЯ ОСНОВНАЯ ОБРАЗОВАТЕЛЬНАЯ ПРОГРАММА НАЧАЛЬНОГО ОБЩЕГО ОБРАЗОВАНИЯ</a:t>
            </a:r>
          </a:p>
          <a:p>
            <a:pPr algn="ctr"/>
            <a:endParaRPr lang="ru-RU" sz="2400" b="1" dirty="0"/>
          </a:p>
        </p:txBody>
      </p:sp>
      <p:sp>
        <p:nvSpPr>
          <p:cNvPr id="4" name="Прямоугольник 3"/>
          <p:cNvSpPr/>
          <p:nvPr/>
        </p:nvSpPr>
        <p:spPr>
          <a:xfrm>
            <a:off x="395536" y="2996952"/>
            <a:ext cx="3961368" cy="2246769"/>
          </a:xfrm>
          <a:prstGeom prst="rect">
            <a:avLst/>
          </a:prstGeom>
        </p:spPr>
        <p:txBody>
          <a:bodyPr wrap="square">
            <a:spAutoFit/>
          </a:bodyPr>
          <a:lstStyle/>
          <a:p>
            <a:pPr algn="ctr"/>
            <a:r>
              <a:rPr lang="ru-RU" sz="2000" dirty="0" smtClean="0">
                <a:latin typeface="Times New Roman" pitchFamily="18" charset="0"/>
                <a:cs typeface="Times New Roman" pitchFamily="18" charset="0"/>
              </a:rPr>
              <a:t>Одобрена решением от 8 апреля 2015. Протокол от №1/15</a:t>
            </a:r>
          </a:p>
          <a:p>
            <a:pPr algn="ctr"/>
            <a:endParaRPr lang="ru-RU" sz="2000" dirty="0" smtClean="0"/>
          </a:p>
          <a:p>
            <a:pPr algn="ctr"/>
            <a:r>
              <a:rPr lang="ru-RU" sz="2000" dirty="0" smtClean="0"/>
              <a:t> (в редакции протокола № 3/15 от 28.10.2015 федерального учебно-методического объединения по общему образованию)</a:t>
            </a:r>
            <a:endParaRPr lang="ru-RU" sz="2000" dirty="0">
              <a:latin typeface="Times New Roman" pitchFamily="18" charset="0"/>
              <a:cs typeface="Times New Roman" pitchFamily="18" charset="0"/>
            </a:endParaRPr>
          </a:p>
        </p:txBody>
      </p:sp>
      <p:sp>
        <p:nvSpPr>
          <p:cNvPr id="5" name="Прямоугольник 4"/>
          <p:cNvSpPr/>
          <p:nvPr/>
        </p:nvSpPr>
        <p:spPr>
          <a:xfrm>
            <a:off x="562460" y="5426518"/>
            <a:ext cx="3998757" cy="1323439"/>
          </a:xfrm>
          <a:prstGeom prst="rect">
            <a:avLst/>
          </a:prstGeom>
        </p:spPr>
        <p:txBody>
          <a:bodyPr wrap="square">
            <a:spAutoFit/>
          </a:bodyPr>
          <a:lstStyle/>
          <a:p>
            <a:r>
              <a:rPr lang="en-US" sz="2000" b="1" u="sng" dirty="0" smtClean="0">
                <a:solidFill>
                  <a:srgbClr val="0070C0"/>
                </a:solidFill>
              </a:rPr>
              <a:t>fgosreestr.ru/</a:t>
            </a:r>
            <a:r>
              <a:rPr lang="en-US" sz="2000" u="sng" dirty="0" smtClean="0">
                <a:solidFill>
                  <a:srgbClr val="0070C0"/>
                </a:solidFill>
              </a:rPr>
              <a:t>registry/primernaya-osnovnaya-obrazovatelnaya-programma-nachalnogo-obshhego-obrazovaniya-2/</a:t>
            </a:r>
            <a:endParaRPr lang="ru-RU" sz="2000" u="sng" dirty="0">
              <a:solidFill>
                <a:srgbClr val="0070C0"/>
              </a:solidFill>
            </a:endParaRPr>
          </a:p>
        </p:txBody>
      </p:sp>
      <p:sp>
        <p:nvSpPr>
          <p:cNvPr id="6" name="Прямоугольник 5"/>
          <p:cNvSpPr/>
          <p:nvPr/>
        </p:nvSpPr>
        <p:spPr>
          <a:xfrm>
            <a:off x="4932040" y="1340768"/>
            <a:ext cx="3845225" cy="1938992"/>
          </a:xfrm>
          <a:prstGeom prst="rect">
            <a:avLst/>
          </a:prstGeom>
        </p:spPr>
        <p:txBody>
          <a:bodyPr wrap="square">
            <a:spAutoFit/>
          </a:bodyPr>
          <a:lstStyle/>
          <a:p>
            <a:pPr algn="ctr"/>
            <a:r>
              <a:rPr lang="ru-RU" sz="2400" b="1" dirty="0" smtClean="0"/>
              <a:t>ПРИМЕРНАЯ ОСНОВНАЯ ОБРАЗОВАТЕЛЬНАЯ ПРОГРАММА ОСНОВНОГО ОБЩЕГО ОБРАЗОВАНИЯ</a:t>
            </a:r>
          </a:p>
          <a:p>
            <a:pPr algn="ctr"/>
            <a:endParaRPr lang="ru-RU" sz="2400" b="1" dirty="0"/>
          </a:p>
        </p:txBody>
      </p:sp>
      <p:sp>
        <p:nvSpPr>
          <p:cNvPr id="7" name="Прямоугольник 6"/>
          <p:cNvSpPr/>
          <p:nvPr/>
        </p:nvSpPr>
        <p:spPr>
          <a:xfrm>
            <a:off x="5004048" y="3068960"/>
            <a:ext cx="3914237" cy="2246769"/>
          </a:xfrm>
          <a:prstGeom prst="rect">
            <a:avLst/>
          </a:prstGeom>
        </p:spPr>
        <p:txBody>
          <a:bodyPr wrap="square">
            <a:spAutoFit/>
          </a:bodyPr>
          <a:lstStyle/>
          <a:p>
            <a:pPr algn="ctr"/>
            <a:r>
              <a:rPr lang="ru-RU" sz="2000" dirty="0" smtClean="0">
                <a:latin typeface="Times New Roman" pitchFamily="18" charset="0"/>
                <a:cs typeface="Times New Roman" pitchFamily="18" charset="0"/>
              </a:rPr>
              <a:t>Одобрена решением от 8 апреля 2015. Протокол от №1/15</a:t>
            </a:r>
          </a:p>
          <a:p>
            <a:pPr algn="ctr"/>
            <a:endParaRPr lang="ru-RU" sz="2000" dirty="0" smtClean="0"/>
          </a:p>
          <a:p>
            <a:pPr algn="ctr"/>
            <a:r>
              <a:rPr lang="ru-RU" sz="2000" dirty="0" smtClean="0"/>
              <a:t> (в редакции протокола № 1/20 от 04.02.2020 федерального учебно-методического объединения по общему образованию)</a:t>
            </a:r>
            <a:endParaRPr lang="ru-RU" sz="2000" dirty="0">
              <a:latin typeface="Times New Roman" pitchFamily="18" charset="0"/>
              <a:cs typeface="Times New Roman" pitchFamily="18" charset="0"/>
            </a:endParaRPr>
          </a:p>
        </p:txBody>
      </p:sp>
      <p:sp>
        <p:nvSpPr>
          <p:cNvPr id="8" name="Прямоугольник 7"/>
          <p:cNvSpPr/>
          <p:nvPr/>
        </p:nvSpPr>
        <p:spPr>
          <a:xfrm>
            <a:off x="5110528" y="5452200"/>
            <a:ext cx="3785463" cy="1323439"/>
          </a:xfrm>
          <a:prstGeom prst="rect">
            <a:avLst/>
          </a:prstGeom>
        </p:spPr>
        <p:txBody>
          <a:bodyPr wrap="square">
            <a:spAutoFit/>
          </a:bodyPr>
          <a:lstStyle/>
          <a:p>
            <a:r>
              <a:rPr lang="en-US" sz="2000" b="1" u="sng" dirty="0" smtClean="0">
                <a:solidFill>
                  <a:srgbClr val="0070C0"/>
                </a:solidFill>
              </a:rPr>
              <a:t>fgosreestr.ru/</a:t>
            </a:r>
            <a:r>
              <a:rPr lang="en-US" sz="2000" u="sng" dirty="0" smtClean="0">
                <a:solidFill>
                  <a:srgbClr val="0070C0"/>
                </a:solidFill>
                <a:latin typeface="Times New Roman" pitchFamily="18" charset="0"/>
                <a:cs typeface="Times New Roman" pitchFamily="18" charset="0"/>
              </a:rPr>
              <a:t>/registry/primernaya-osnovnayaobrazovatelnaya-programma-osnovnogo-obshhego-obrazovaniya-3/</a:t>
            </a:r>
            <a:endParaRPr lang="ru-RU" sz="2000" u="sng" dirty="0">
              <a:solidFill>
                <a:srgbClr val="0070C0"/>
              </a:solidFill>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32656"/>
            <a:ext cx="8496944" cy="6432530"/>
          </a:xfrm>
          <a:prstGeom prst="rect">
            <a:avLst/>
          </a:prstGeom>
        </p:spPr>
        <p:txBody>
          <a:bodyPr wrap="square">
            <a:spAutoFit/>
          </a:bodyPr>
          <a:lstStyle/>
          <a:p>
            <a:pPr eaLnBrk="0" fontAlgn="base" hangingPunct="0">
              <a:spcBef>
                <a:spcPct val="0"/>
              </a:spcBef>
              <a:spcAft>
                <a:spcPct val="0"/>
              </a:spcAft>
            </a:pPr>
            <a:r>
              <a:rPr lang="ru-RU" sz="3200" b="1" dirty="0" smtClean="0">
                <a:solidFill>
                  <a:srgbClr val="C00000"/>
                </a:solidFill>
              </a:rPr>
              <a:t>  Кроме того:</a:t>
            </a:r>
          </a:p>
          <a:p>
            <a:pPr marL="342900" lvl="0" indent="-342900"/>
            <a:endParaRPr lang="ru-RU" sz="2000" dirty="0" smtClean="0"/>
          </a:p>
          <a:p>
            <a:pPr lvl="0"/>
            <a:r>
              <a:rPr lang="ru-RU" sz="2000" dirty="0"/>
              <a:t>1</a:t>
            </a:r>
            <a:r>
              <a:rPr lang="ru-RU" sz="2000" dirty="0" smtClean="0"/>
              <a:t>. В наличие должны быть  документы, подтверждающие учет потребностей обучающихся и их родителей (законных представителей).</a:t>
            </a:r>
          </a:p>
          <a:p>
            <a:pPr lvl="0"/>
            <a:endParaRPr lang="ru-RU" sz="2000" dirty="0" smtClean="0"/>
          </a:p>
          <a:p>
            <a:r>
              <a:rPr lang="ru-RU" sz="2000" dirty="0"/>
              <a:t>2</a:t>
            </a:r>
            <a:r>
              <a:rPr lang="ru-RU" sz="2000" b="1" dirty="0" smtClean="0"/>
              <a:t>. Аналитические документы ОУ, отражающие реализацию ООП, должны содержать:</a:t>
            </a:r>
          </a:p>
          <a:p>
            <a:r>
              <a:rPr lang="ru-RU" sz="2000" dirty="0" smtClean="0"/>
              <a:t>-анализ  результатов оценки  предметных, </a:t>
            </a:r>
            <a:r>
              <a:rPr lang="ru-RU" sz="2000" dirty="0" err="1" smtClean="0"/>
              <a:t>метапредметных</a:t>
            </a:r>
            <a:r>
              <a:rPr lang="ru-RU" sz="2000" dirty="0" smtClean="0"/>
              <a:t>, личностных результатов реализации ООП, динамики индивидуальных образовательных достижений обучающихся; </a:t>
            </a:r>
          </a:p>
          <a:p>
            <a:r>
              <a:rPr lang="ru-RU" sz="2000" dirty="0" smtClean="0"/>
              <a:t>-анализ результатов внешних оценочных процедур (ВПР, НИКО, ГИА, ДР и др.);</a:t>
            </a:r>
          </a:p>
          <a:p>
            <a:r>
              <a:rPr lang="ru-RU" sz="2000" dirty="0" smtClean="0"/>
              <a:t>- процедуры предоставления (в бумажном и (или) электронном виде) результатов  промежуточной аттестации, отражающих индивидуальные образовательных  достижения учащихся, их продвижения в достижении планируемых результатов освоения ООП;</a:t>
            </a:r>
          </a:p>
          <a:p>
            <a:r>
              <a:rPr lang="ru-RU" sz="2000" dirty="0" smtClean="0"/>
              <a:t>- при анализе освоения ООП необходимо </a:t>
            </a:r>
            <a:r>
              <a:rPr lang="ru-RU" sz="2000" b="1" u="sng" dirty="0" smtClean="0"/>
              <a:t>соотносить</a:t>
            </a:r>
            <a:r>
              <a:rPr lang="ru-RU" sz="2000" dirty="0" smtClean="0"/>
              <a:t> динамику учебных достижений обучающихся (индивидуальный учет результатов – соотнесение уровня и отметки) и </a:t>
            </a:r>
            <a:r>
              <a:rPr lang="ru-RU" sz="2000" b="1" dirty="0" smtClean="0"/>
              <a:t>оценку эффективности деятельности педагогических работников, образовательной организации. </a:t>
            </a:r>
            <a:endParaRPr lang="ru-RU" sz="2000" dirty="0" smtClean="0"/>
          </a:p>
        </p:txBody>
      </p:sp>
      <p:pic>
        <p:nvPicPr>
          <p:cNvPr id="3" name="Picture 19" descr="images"/>
          <p:cNvPicPr>
            <a:picLocks noChangeAspect="1" noChangeArrowheads="1"/>
          </p:cNvPicPr>
          <p:nvPr/>
        </p:nvPicPr>
        <p:blipFill>
          <a:blip r:embed="rId2" cstate="print"/>
          <a:srcRect/>
          <a:stretch>
            <a:fillRect/>
          </a:stretch>
        </p:blipFill>
        <p:spPr bwMode="auto">
          <a:xfrm>
            <a:off x="7956376" y="260648"/>
            <a:ext cx="1076325" cy="762000"/>
          </a:xfrm>
          <a:prstGeom prst="rect">
            <a:avLst/>
          </a:prstGeom>
          <a:noFill/>
          <a:ln w="9525">
            <a:noFill/>
            <a:miter lim="800000"/>
            <a:headEnd/>
            <a:tailEnd/>
          </a:ln>
        </p:spPr>
      </p:pic>
    </p:spTree>
    <p:extLst>
      <p:ext uri="{BB962C8B-B14F-4D97-AF65-F5344CB8AC3E}">
        <p14:creationId xmlns:p14="http://schemas.microsoft.com/office/powerpoint/2010/main" val="3016540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86000" y="3105835"/>
            <a:ext cx="4572000" cy="646331"/>
          </a:xfrm>
          <a:prstGeom prst="rect">
            <a:avLst/>
          </a:prstGeom>
        </p:spPr>
        <p:txBody>
          <a:bodyPr>
            <a:spAutoFit/>
          </a:bodyPr>
          <a:lstStyle/>
          <a:p>
            <a:r>
              <a:rPr lang="en-US" dirty="0" smtClean="0">
                <a:hlinkClick r:id="rId2"/>
              </a:rPr>
              <a:t>http://minobr.nso.ru/polnomoch_rf/perechen_polnomoch/Pages/nadzor_polnomoch.aspx</a:t>
            </a:r>
            <a:endParaRPr lang="ru-RU" dirty="0"/>
          </a:p>
        </p:txBody>
      </p:sp>
      <p:sp>
        <p:nvSpPr>
          <p:cNvPr id="4" name="TextBox 3"/>
          <p:cNvSpPr txBox="1"/>
          <p:nvPr/>
        </p:nvSpPr>
        <p:spPr>
          <a:xfrm>
            <a:off x="1475656" y="548680"/>
            <a:ext cx="6768752" cy="923330"/>
          </a:xfrm>
          <a:prstGeom prst="rect">
            <a:avLst/>
          </a:prstGeom>
          <a:noFill/>
        </p:spPr>
        <p:txBody>
          <a:bodyPr wrap="square" rtlCol="0">
            <a:spAutoFit/>
          </a:bodyPr>
          <a:lstStyle/>
          <a:p>
            <a:pPr algn="ctr"/>
            <a:r>
              <a:rPr lang="ru-RU" dirty="0" smtClean="0"/>
              <a:t>Ответы на ваши вопросы по подготовке материалов к  проверке в рамках государственного контроля качества образования вы можете найти на сайте Минобразования НСО </a:t>
            </a:r>
            <a:endParaRPr lang="ru-R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13"/>
          <p:cNvPicPr>
            <a:picLocks noChangeAspect="1" noChangeArrowheads="1"/>
          </p:cNvPicPr>
          <p:nvPr/>
        </p:nvPicPr>
        <p:blipFill>
          <a:blip r:embed="rId2" cstate="print"/>
          <a:srcRect/>
          <a:stretch>
            <a:fillRect/>
          </a:stretch>
        </p:blipFill>
        <p:spPr bwMode="auto">
          <a:xfrm>
            <a:off x="533400" y="228600"/>
            <a:ext cx="1428750" cy="1428750"/>
          </a:xfrm>
          <a:prstGeom prst="rect">
            <a:avLst/>
          </a:prstGeom>
          <a:noFill/>
          <a:ln w="9525">
            <a:noFill/>
            <a:miter lim="800000"/>
            <a:headEnd/>
            <a:tailEnd/>
          </a:ln>
        </p:spPr>
      </p:pic>
      <p:pic>
        <p:nvPicPr>
          <p:cNvPr id="59395" name="Picture 5" descr="images (9)"/>
          <p:cNvPicPr>
            <a:picLocks noChangeAspect="1" noChangeArrowheads="1"/>
          </p:cNvPicPr>
          <p:nvPr/>
        </p:nvPicPr>
        <p:blipFill>
          <a:blip r:embed="rId3" cstate="print"/>
          <a:srcRect/>
          <a:stretch>
            <a:fillRect/>
          </a:stretch>
        </p:blipFill>
        <p:spPr bwMode="auto">
          <a:xfrm>
            <a:off x="3981651" y="326231"/>
            <a:ext cx="5334000" cy="3614738"/>
          </a:xfrm>
          <a:prstGeom prst="rect">
            <a:avLst/>
          </a:prstGeom>
          <a:noFill/>
          <a:ln w="9525">
            <a:noFill/>
            <a:miter lim="800000"/>
            <a:headEnd/>
            <a:tailEnd/>
          </a:ln>
        </p:spPr>
      </p:pic>
      <p:sp>
        <p:nvSpPr>
          <p:cNvPr id="59396" name="WordArt 8"/>
          <p:cNvSpPr>
            <a:spLocks noChangeArrowheads="1" noChangeShapeType="1" noTextEdit="1"/>
          </p:cNvSpPr>
          <p:nvPr/>
        </p:nvSpPr>
        <p:spPr bwMode="auto">
          <a:xfrm>
            <a:off x="781251" y="2708920"/>
            <a:ext cx="6400800" cy="1571625"/>
          </a:xfrm>
          <a:prstGeom prst="rect">
            <a:avLst/>
          </a:prstGeom>
        </p:spPr>
        <p:txBody>
          <a:bodyPr wrap="none" fromWordArt="1">
            <a:prstTxWarp prst="textPlain">
              <a:avLst>
                <a:gd name="adj" fmla="val 50000"/>
              </a:avLst>
            </a:prstTxWarp>
          </a:bodyPr>
          <a:lstStyle/>
          <a:p>
            <a:r>
              <a:rPr lang="ru-RU" sz="3600" kern="10" dirty="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Спасибо за внимание.</a:t>
            </a:r>
          </a:p>
          <a:p>
            <a:r>
              <a:rPr lang="ru-RU" sz="3600" kern="10" dirty="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Творчества, успехов, побед!</a:t>
            </a:r>
          </a:p>
        </p:txBody>
      </p:sp>
      <p:pic>
        <p:nvPicPr>
          <p:cNvPr id="59397" name="Picture 9" descr="images"/>
          <p:cNvPicPr>
            <a:picLocks noChangeAspect="1" noChangeArrowheads="1"/>
          </p:cNvPicPr>
          <p:nvPr/>
        </p:nvPicPr>
        <p:blipFill>
          <a:blip r:embed="rId4" cstate="print"/>
          <a:srcRect/>
          <a:stretch>
            <a:fillRect/>
          </a:stretch>
        </p:blipFill>
        <p:spPr bwMode="auto">
          <a:xfrm>
            <a:off x="7772400" y="5791200"/>
            <a:ext cx="1076325" cy="762000"/>
          </a:xfrm>
          <a:prstGeom prst="rect">
            <a:avLst/>
          </a:prstGeom>
          <a:noFill/>
          <a:ln w="9525">
            <a:noFill/>
            <a:miter lim="800000"/>
            <a:headEnd/>
            <a:tailEnd/>
          </a:ln>
        </p:spPr>
      </p:pic>
      <p:pic>
        <p:nvPicPr>
          <p:cNvPr id="59398" name="Picture 12" descr="images"/>
          <p:cNvPicPr>
            <a:picLocks noChangeAspect="1" noChangeArrowheads="1"/>
          </p:cNvPicPr>
          <p:nvPr/>
        </p:nvPicPr>
        <p:blipFill>
          <a:blip r:embed="rId4" cstate="print"/>
          <a:srcRect/>
          <a:stretch>
            <a:fillRect/>
          </a:stretch>
        </p:blipFill>
        <p:spPr bwMode="auto">
          <a:xfrm>
            <a:off x="7772400" y="5791200"/>
            <a:ext cx="1076325" cy="762000"/>
          </a:xfrm>
          <a:prstGeom prst="rect">
            <a:avLst/>
          </a:prstGeom>
          <a:noFill/>
          <a:ln w="9525">
            <a:noFill/>
            <a:miter lim="800000"/>
            <a:headEnd/>
            <a:tailEnd/>
          </a:ln>
        </p:spPr>
      </p:pic>
      <p:pic>
        <p:nvPicPr>
          <p:cNvPr id="59399" name="Picture 13" descr="images"/>
          <p:cNvPicPr>
            <a:picLocks noChangeAspect="1" noChangeArrowheads="1"/>
          </p:cNvPicPr>
          <p:nvPr/>
        </p:nvPicPr>
        <p:blipFill>
          <a:blip r:embed="rId4" cstate="print"/>
          <a:srcRect/>
          <a:stretch>
            <a:fillRect/>
          </a:stretch>
        </p:blipFill>
        <p:spPr bwMode="auto">
          <a:xfrm>
            <a:off x="7772400" y="5791200"/>
            <a:ext cx="1076325" cy="762000"/>
          </a:xfrm>
          <a:prstGeom prst="rect">
            <a:avLst/>
          </a:prstGeom>
          <a:noFill/>
          <a:ln w="9525">
            <a:noFill/>
            <a:miter lim="800000"/>
            <a:headEnd/>
            <a:tailEnd/>
          </a:ln>
        </p:spPr>
      </p:pic>
      <p:sp>
        <p:nvSpPr>
          <p:cNvPr id="59401" name="Text Box 15"/>
          <p:cNvSpPr txBox="1">
            <a:spLocks noChangeArrowheads="1"/>
          </p:cNvSpPr>
          <p:nvPr/>
        </p:nvSpPr>
        <p:spPr bwMode="auto">
          <a:xfrm>
            <a:off x="2555776" y="5155933"/>
            <a:ext cx="4267200" cy="366713"/>
          </a:xfrm>
          <a:prstGeom prst="rect">
            <a:avLst/>
          </a:prstGeom>
          <a:noFill/>
          <a:ln w="9525">
            <a:noFill/>
            <a:miter lim="800000"/>
            <a:headEnd/>
            <a:tailEnd/>
          </a:ln>
        </p:spPr>
        <p:txBody>
          <a:bodyPr>
            <a:spAutoFit/>
          </a:bodyPr>
          <a:lstStyle/>
          <a:p>
            <a:pPr>
              <a:spcBef>
                <a:spcPct val="50000"/>
              </a:spcBef>
            </a:pPr>
            <a:r>
              <a:rPr lang="ru-RU" altLang="ru-RU" b="1" dirty="0"/>
              <a:t>Контактный телефон – </a:t>
            </a:r>
            <a:r>
              <a:rPr lang="ru-RU" altLang="ru-RU" b="1" dirty="0" smtClean="0"/>
              <a:t>221-03-14</a:t>
            </a:r>
            <a:endParaRPr lang="ru-RU" altLang="ru-RU" b="1" dirty="0"/>
          </a:p>
        </p:txBody>
      </p:sp>
      <p:pic>
        <p:nvPicPr>
          <p:cNvPr id="59402" name="Picture 16" descr="13"/>
          <p:cNvPicPr>
            <a:picLocks noChangeAspect="1" noChangeArrowheads="1"/>
          </p:cNvPicPr>
          <p:nvPr/>
        </p:nvPicPr>
        <p:blipFill>
          <a:blip r:embed="rId2" cstate="print"/>
          <a:srcRect/>
          <a:stretch>
            <a:fillRect/>
          </a:stretch>
        </p:blipFill>
        <p:spPr bwMode="auto">
          <a:xfrm>
            <a:off x="533400" y="228600"/>
            <a:ext cx="1428750" cy="1428750"/>
          </a:xfrm>
          <a:prstGeom prst="rect">
            <a:avLst/>
          </a:prstGeom>
          <a:noFill/>
          <a:ln w="9525">
            <a:noFill/>
            <a:miter lim="800000"/>
            <a:headEnd/>
            <a:tailEnd/>
          </a:ln>
        </p:spPr>
      </p:pic>
      <p:pic>
        <p:nvPicPr>
          <p:cNvPr id="59403" name="Picture 19" descr="images"/>
          <p:cNvPicPr>
            <a:picLocks noChangeAspect="1" noChangeArrowheads="1"/>
          </p:cNvPicPr>
          <p:nvPr/>
        </p:nvPicPr>
        <p:blipFill>
          <a:blip r:embed="rId4" cstate="print"/>
          <a:srcRect/>
          <a:stretch>
            <a:fillRect/>
          </a:stretch>
        </p:blipFill>
        <p:spPr bwMode="auto">
          <a:xfrm>
            <a:off x="7772400" y="5791200"/>
            <a:ext cx="1076325"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539552" y="116632"/>
            <a:ext cx="8229600" cy="64807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ru-RU" sz="2800" dirty="0" smtClean="0">
                <a:solidFill>
                  <a:srgbClr val="C00000"/>
                </a:solidFill>
              </a:rPr>
              <a:t>Нормативно-правовые акты, которыми установлены обязательные требования:</a:t>
            </a:r>
            <a:endParaRPr lang="ru-RU" sz="2800" dirty="0">
              <a:solidFill>
                <a:srgbClr val="C00000"/>
              </a:solidFill>
            </a:endParaRPr>
          </a:p>
        </p:txBody>
      </p:sp>
      <p:sp>
        <p:nvSpPr>
          <p:cNvPr id="7" name="Объект 6"/>
          <p:cNvSpPr>
            <a:spLocks noGrp="1"/>
          </p:cNvSpPr>
          <p:nvPr>
            <p:ph idx="1"/>
          </p:nvPr>
        </p:nvSpPr>
        <p:spPr>
          <a:xfrm>
            <a:off x="251520" y="836712"/>
            <a:ext cx="8640960" cy="5904656"/>
          </a:xfrm>
        </p:spPr>
        <p:txBody>
          <a:bodyPr>
            <a:normAutofit/>
          </a:bodyPr>
          <a:lstStyle/>
          <a:p>
            <a:r>
              <a:rPr lang="ru-RU" sz="3400" dirty="0" smtClean="0"/>
              <a:t>Постановление </a:t>
            </a:r>
            <a:r>
              <a:rPr lang="ru-RU" sz="3400" dirty="0"/>
              <a:t>Главного государственного санитарного врача Российской Федерации </a:t>
            </a:r>
            <a:r>
              <a:rPr lang="ru-RU" sz="3400" dirty="0">
                <a:solidFill>
                  <a:srgbClr val="FF0000"/>
                </a:solidFill>
              </a:rPr>
              <a:t>от </a:t>
            </a:r>
            <a:r>
              <a:rPr lang="ru-RU" sz="3400" dirty="0" smtClean="0">
                <a:solidFill>
                  <a:srgbClr val="FF0000"/>
                </a:solidFill>
              </a:rPr>
              <a:t>28 сентября 2020 </a:t>
            </a:r>
            <a:r>
              <a:rPr lang="ru-RU" sz="3400" dirty="0">
                <a:solidFill>
                  <a:srgbClr val="FF0000"/>
                </a:solidFill>
              </a:rPr>
              <a:t>г. N </a:t>
            </a:r>
            <a:r>
              <a:rPr lang="ru-RU" sz="3400" dirty="0" smtClean="0">
                <a:solidFill>
                  <a:srgbClr val="FF0000"/>
                </a:solidFill>
              </a:rPr>
              <a:t>28 г</a:t>
            </a:r>
            <a:r>
              <a:rPr lang="ru-RU" sz="3400" dirty="0" smtClean="0"/>
              <a:t> «Об </a:t>
            </a:r>
            <a:r>
              <a:rPr lang="ru-RU" sz="3400" dirty="0"/>
              <a:t>утверждении </a:t>
            </a:r>
            <a:r>
              <a:rPr lang="ru-RU" sz="3400" b="1" dirty="0">
                <a:solidFill>
                  <a:srgbClr val="FF0000"/>
                </a:solidFill>
              </a:rPr>
              <a:t>СанПиН </a:t>
            </a:r>
            <a:r>
              <a:rPr lang="ru-RU" sz="3400" b="1" dirty="0" smtClean="0">
                <a:solidFill>
                  <a:srgbClr val="FF0000"/>
                </a:solidFill>
              </a:rPr>
              <a:t>2.4.2.3648-20 </a:t>
            </a:r>
            <a:r>
              <a:rPr lang="ru-RU" sz="3400" b="1" dirty="0">
                <a:solidFill>
                  <a:srgbClr val="FF0000"/>
                </a:solidFill>
              </a:rPr>
              <a:t> </a:t>
            </a:r>
            <a:r>
              <a:rPr lang="ru-RU" sz="3400" b="1" dirty="0" smtClean="0"/>
              <a:t>«</a:t>
            </a:r>
            <a:r>
              <a:rPr lang="ru-RU" sz="3400" dirty="0" smtClean="0"/>
              <a:t>Санитарно-эпидемиологические </a:t>
            </a:r>
            <a:r>
              <a:rPr lang="ru-RU" sz="3400" dirty="0"/>
              <a:t>требования к </a:t>
            </a:r>
            <a:r>
              <a:rPr lang="ru-RU" sz="3400" dirty="0" smtClean="0"/>
              <a:t>организации воспитания и обучения, отдыха и оздоровления детей и молодежи»</a:t>
            </a:r>
          </a:p>
          <a:p>
            <a:endParaRPr lang="ru-RU" dirty="0"/>
          </a:p>
          <a:p>
            <a:endParaRPr lang="ru-RU" dirty="0" smtClean="0"/>
          </a:p>
          <a:p>
            <a:endParaRPr lang="ru-RU" dirty="0"/>
          </a:p>
        </p:txBody>
      </p:sp>
    </p:spTree>
    <p:extLst>
      <p:ext uri="{BB962C8B-B14F-4D97-AF65-F5344CB8AC3E}">
        <p14:creationId xmlns:p14="http://schemas.microsoft.com/office/powerpoint/2010/main" val="3444679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44008" y="1700808"/>
            <a:ext cx="184731" cy="369332"/>
          </a:xfrm>
          <a:prstGeom prst="rect">
            <a:avLst/>
          </a:prstGeom>
          <a:noFill/>
        </p:spPr>
        <p:txBody>
          <a:bodyPr wrap="none" rtlCol="0">
            <a:spAutoFit/>
          </a:bodyPr>
          <a:lstStyle/>
          <a:p>
            <a:endParaRPr lang="ru-RU" dirty="0"/>
          </a:p>
        </p:txBody>
      </p:sp>
      <p:sp>
        <p:nvSpPr>
          <p:cNvPr id="4" name="Прямоугольник 3"/>
          <p:cNvSpPr/>
          <p:nvPr/>
        </p:nvSpPr>
        <p:spPr>
          <a:xfrm>
            <a:off x="179512" y="188640"/>
            <a:ext cx="8712968" cy="5355312"/>
          </a:xfrm>
          <a:prstGeom prst="rect">
            <a:avLst/>
          </a:prstGeom>
        </p:spPr>
        <p:txBody>
          <a:bodyPr wrap="square">
            <a:spAutoFit/>
          </a:bodyPr>
          <a:lstStyle/>
          <a:p>
            <a:pPr fontAlgn="base"/>
            <a:r>
              <a:rPr lang="ru-RU" b="1" dirty="0" smtClean="0">
                <a:solidFill>
                  <a:srgbClr val="C00000"/>
                </a:solidFill>
                <a:latin typeface="Times New Roman" pitchFamily="18" charset="0"/>
                <a:cs typeface="Times New Roman" pitchFamily="18" charset="0"/>
              </a:rPr>
              <a:t>П. 2.10.2</a:t>
            </a:r>
          </a:p>
          <a:p>
            <a:pPr fontAlgn="base"/>
            <a:r>
              <a:rPr lang="ru-RU" b="1" dirty="0" smtClean="0">
                <a:latin typeface="Times New Roman" pitchFamily="18" charset="0"/>
                <a:cs typeface="Times New Roman" pitchFamily="18" charset="0"/>
              </a:rPr>
              <a:t>Работа с ЭСО: </a:t>
            </a:r>
            <a:endParaRPr lang="ru-RU" dirty="0" smtClean="0">
              <a:latin typeface="Times New Roman" pitchFamily="18" charset="0"/>
              <a:cs typeface="Times New Roman" pitchFamily="18" charset="0"/>
            </a:endParaRPr>
          </a:p>
          <a:p>
            <a:pPr fontAlgn="base"/>
            <a:r>
              <a:rPr lang="ru-RU" dirty="0" smtClean="0">
                <a:latin typeface="Times New Roman" pitchFamily="18" charset="0"/>
                <a:cs typeface="Times New Roman" pitchFamily="18" charset="0"/>
              </a:rPr>
              <a:t>Общая  продолжительность использования интерактивной доски  для детей до 10 лет - </a:t>
            </a:r>
            <a:r>
              <a:rPr lang="ru-RU" b="1" dirty="0" smtClean="0">
                <a:latin typeface="Times New Roman" pitchFamily="18" charset="0"/>
                <a:cs typeface="Times New Roman" pitchFamily="18" charset="0"/>
              </a:rPr>
              <a:t>не должна превышать 20 минут</a:t>
            </a:r>
            <a:r>
              <a:rPr lang="ru-RU" dirty="0" smtClean="0">
                <a:latin typeface="Times New Roman" pitchFamily="18" charset="0"/>
                <a:cs typeface="Times New Roman" pitchFamily="18" charset="0"/>
              </a:rPr>
              <a:t>; для детей старше  10 лет -</a:t>
            </a:r>
            <a:r>
              <a:rPr lang="ru-RU" b="1" dirty="0" smtClean="0">
                <a:latin typeface="Times New Roman" pitchFamily="18" charset="0"/>
                <a:cs typeface="Times New Roman" pitchFamily="18" charset="0"/>
              </a:rPr>
              <a:t>30 минут</a:t>
            </a:r>
            <a:r>
              <a:rPr lang="ru-RU" dirty="0" smtClean="0">
                <a:latin typeface="Times New Roman" pitchFamily="18" charset="0"/>
                <a:cs typeface="Times New Roman" pitchFamily="18" charset="0"/>
              </a:rPr>
              <a:t>, </a:t>
            </a:r>
          </a:p>
          <a:p>
            <a:pPr fontAlgn="base"/>
            <a:r>
              <a:rPr lang="ru-RU" dirty="0" smtClean="0">
                <a:latin typeface="Times New Roman" pitchFamily="18" charset="0"/>
                <a:cs typeface="Times New Roman" pitchFamily="18" charset="0"/>
              </a:rPr>
              <a:t>Демонстрация обучающих фильмов, программ или иной информации, предусматривающей ее фиксацию в тетради с непрерывным использованием экрана не должна превышать </a:t>
            </a:r>
            <a:r>
              <a:rPr lang="ru-RU" b="1" dirty="0" smtClean="0">
                <a:latin typeface="Times New Roman" pitchFamily="18" charset="0"/>
                <a:cs typeface="Times New Roman" pitchFamily="18" charset="0"/>
              </a:rPr>
              <a:t>для детей 5-07 лет – 5-7 минут</a:t>
            </a:r>
            <a:r>
              <a:rPr lang="ru-RU" dirty="0" smtClean="0">
                <a:latin typeface="Times New Roman" pitchFamily="18" charset="0"/>
                <a:cs typeface="Times New Roman" pitchFamily="18" charset="0"/>
              </a:rPr>
              <a:t>, для </a:t>
            </a:r>
            <a:r>
              <a:rPr lang="ru-RU" b="1" dirty="0" smtClean="0">
                <a:latin typeface="Times New Roman" pitchFamily="18" charset="0"/>
                <a:cs typeface="Times New Roman" pitchFamily="18" charset="0"/>
              </a:rPr>
              <a:t>учащихся 1-4 </a:t>
            </a:r>
            <a:r>
              <a:rPr lang="ru-RU" b="1" dirty="0" err="1" smtClean="0">
                <a:latin typeface="Times New Roman" pitchFamily="18" charset="0"/>
                <a:cs typeface="Times New Roman" pitchFamily="18" charset="0"/>
              </a:rPr>
              <a:t>кл</a:t>
            </a:r>
            <a:r>
              <a:rPr lang="ru-RU" b="1" dirty="0" smtClean="0">
                <a:latin typeface="Times New Roman" pitchFamily="18" charset="0"/>
                <a:cs typeface="Times New Roman" pitchFamily="18" charset="0"/>
              </a:rPr>
              <a:t>. – 10 минут</a:t>
            </a:r>
            <a:r>
              <a:rPr lang="ru-RU" dirty="0" smtClean="0">
                <a:latin typeface="Times New Roman" pitchFamily="18" charset="0"/>
                <a:cs typeface="Times New Roman" pitchFamily="18" charset="0"/>
              </a:rPr>
              <a:t>, для </a:t>
            </a:r>
            <a:r>
              <a:rPr lang="ru-RU" b="1" dirty="0" smtClean="0">
                <a:latin typeface="Times New Roman" pitchFamily="18" charset="0"/>
                <a:cs typeface="Times New Roman" pitchFamily="18" charset="0"/>
              </a:rPr>
              <a:t>5-9 </a:t>
            </a:r>
            <a:r>
              <a:rPr lang="ru-RU" b="1" dirty="0" err="1" smtClean="0">
                <a:latin typeface="Times New Roman" pitchFamily="18" charset="0"/>
                <a:cs typeface="Times New Roman" pitchFamily="18" charset="0"/>
              </a:rPr>
              <a:t>кл</a:t>
            </a:r>
            <a:r>
              <a:rPr lang="ru-RU" b="1" dirty="0" smtClean="0">
                <a:latin typeface="Times New Roman" pitchFamily="18" charset="0"/>
                <a:cs typeface="Times New Roman" pitchFamily="18" charset="0"/>
              </a:rPr>
              <a:t>. – 15 мину</a:t>
            </a:r>
            <a:r>
              <a:rPr lang="ru-RU" dirty="0" smtClean="0">
                <a:latin typeface="Times New Roman" pitchFamily="18" charset="0"/>
                <a:cs typeface="Times New Roman" pitchFamily="18" charset="0"/>
              </a:rPr>
              <a:t>т. </a:t>
            </a:r>
          </a:p>
          <a:p>
            <a:r>
              <a:rPr lang="ru-RU" dirty="0" smtClean="0">
                <a:latin typeface="Times New Roman" pitchFamily="18" charset="0"/>
                <a:cs typeface="Times New Roman" pitchFamily="18" charset="0"/>
              </a:rPr>
              <a:t>Продолжительность использования  компьютера для детей </a:t>
            </a:r>
            <a:r>
              <a:rPr lang="ru-RU" b="1" dirty="0" smtClean="0">
                <a:latin typeface="Times New Roman" pitchFamily="18" charset="0"/>
                <a:cs typeface="Times New Roman" pitchFamily="18" charset="0"/>
              </a:rPr>
              <a:t>1-2 </a:t>
            </a:r>
            <a:r>
              <a:rPr lang="ru-RU" b="1" dirty="0" err="1" smtClean="0">
                <a:latin typeface="Times New Roman" pitchFamily="18" charset="0"/>
                <a:cs typeface="Times New Roman" pitchFamily="18" charset="0"/>
              </a:rPr>
              <a:t>кл</a:t>
            </a:r>
            <a:r>
              <a:rPr lang="ru-RU" b="1" dirty="0" smtClean="0">
                <a:latin typeface="Times New Roman" pitchFamily="18" charset="0"/>
                <a:cs typeface="Times New Roman" pitchFamily="18" charset="0"/>
              </a:rPr>
              <a:t>. – 20 минут</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3-4 </a:t>
            </a:r>
            <a:r>
              <a:rPr lang="ru-RU" b="1" dirty="0" err="1" smtClean="0">
                <a:latin typeface="Times New Roman" pitchFamily="18" charset="0"/>
                <a:cs typeface="Times New Roman" pitchFamily="18" charset="0"/>
              </a:rPr>
              <a:t>кл</a:t>
            </a:r>
            <a:r>
              <a:rPr lang="ru-RU" b="1" dirty="0" smtClean="0">
                <a:latin typeface="Times New Roman" pitchFamily="18" charset="0"/>
                <a:cs typeface="Times New Roman" pitchFamily="18" charset="0"/>
              </a:rPr>
              <a:t>. – 25 минут</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5-9 </a:t>
            </a:r>
            <a:r>
              <a:rPr lang="ru-RU" b="1" dirty="0" err="1" smtClean="0">
                <a:latin typeface="Times New Roman" pitchFamily="18" charset="0"/>
                <a:cs typeface="Times New Roman" pitchFamily="18" charset="0"/>
              </a:rPr>
              <a:t>кл</a:t>
            </a:r>
            <a:r>
              <a:rPr lang="ru-RU" b="1" dirty="0" smtClean="0">
                <a:latin typeface="Times New Roman" pitchFamily="18" charset="0"/>
                <a:cs typeface="Times New Roman" pitchFamily="18" charset="0"/>
              </a:rPr>
              <a:t>. – 30 минут</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10-11 </a:t>
            </a:r>
            <a:r>
              <a:rPr lang="ru-RU" b="1" dirty="0" err="1" smtClean="0">
                <a:latin typeface="Times New Roman" pitchFamily="18" charset="0"/>
                <a:cs typeface="Times New Roman" pitchFamily="18" charset="0"/>
              </a:rPr>
              <a:t>кл</a:t>
            </a:r>
            <a:r>
              <a:rPr lang="ru-RU" b="1" dirty="0" smtClean="0">
                <a:latin typeface="Times New Roman" pitchFamily="18" charset="0"/>
                <a:cs typeface="Times New Roman" pitchFamily="18" charset="0"/>
              </a:rPr>
              <a:t>. – 35 минут</a:t>
            </a:r>
            <a:r>
              <a:rPr lang="ru-RU" dirty="0" smtClean="0">
                <a:latin typeface="Times New Roman" pitchFamily="18" charset="0"/>
                <a:cs typeface="Times New Roman" pitchFamily="18" charset="0"/>
              </a:rPr>
              <a:t>. </a:t>
            </a:r>
          </a:p>
          <a:p>
            <a:r>
              <a:rPr lang="ru-RU" b="1" dirty="0" smtClean="0">
                <a:solidFill>
                  <a:srgbClr val="C00000"/>
                </a:solidFill>
              </a:rPr>
              <a:t>П 3.5.2.</a:t>
            </a:r>
          </a:p>
          <a:p>
            <a:r>
              <a:rPr lang="ru-RU" dirty="0" smtClean="0"/>
              <a:t> </a:t>
            </a:r>
            <a:r>
              <a:rPr lang="ru-RU" dirty="0" smtClean="0">
                <a:latin typeface="Times New Roman" pitchFamily="18" charset="0"/>
                <a:cs typeface="Times New Roman" pitchFamily="18" charset="0"/>
              </a:rPr>
              <a:t>Одновременное использование детьми на занятиях более двух различных ЭСО (интерактивная доска и персональный компьютер, интерактивная доска и планшет) не допускается.</a:t>
            </a:r>
          </a:p>
          <a:p>
            <a:r>
              <a:rPr lang="ru-RU" b="1" dirty="0" smtClean="0">
                <a:solidFill>
                  <a:srgbClr val="C00000"/>
                </a:solidFill>
                <a:latin typeface="Times New Roman" pitchFamily="18" charset="0"/>
                <a:cs typeface="Times New Roman" pitchFamily="18" charset="0"/>
              </a:rPr>
              <a:t>П. 3.5.3. </a:t>
            </a:r>
          </a:p>
          <a:p>
            <a:r>
              <a:rPr lang="ru-RU" dirty="0" smtClean="0">
                <a:latin typeface="Times New Roman" pitchFamily="18" charset="0"/>
                <a:cs typeface="Times New Roman" pitchFamily="18" charset="0"/>
              </a:rPr>
              <a:t>Для образовательных целей мобильные средства связи не используются.</a:t>
            </a:r>
          </a:p>
          <a:p>
            <a:pPr fontAlgn="base"/>
            <a:r>
              <a:rPr lang="ru-RU" b="1" dirty="0" smtClean="0">
                <a:solidFill>
                  <a:srgbClr val="C00000"/>
                </a:solidFill>
                <a:latin typeface="Times New Roman" pitchFamily="18" charset="0"/>
                <a:cs typeface="Times New Roman" pitchFamily="18" charset="0"/>
              </a:rPr>
              <a:t>П. 3.4.15.</a:t>
            </a:r>
          </a:p>
          <a:p>
            <a:pPr fontAlgn="base"/>
            <a:r>
              <a:rPr lang="ru-RU" dirty="0" smtClean="0">
                <a:latin typeface="Times New Roman" pitchFamily="18" charset="0"/>
                <a:cs typeface="Times New Roman" pitchFamily="18" charset="0"/>
              </a:rPr>
              <a:t> </a:t>
            </a:r>
          </a:p>
          <a:p>
            <a:pPr fontAlgn="base"/>
            <a:endParaRPr lang="ru-RU" dirty="0" smtClean="0">
              <a:latin typeface="Times New Roman" pitchFamily="18" charset="0"/>
              <a:cs typeface="Times New Roman" pitchFamily="18" charset="0"/>
            </a:endParaRPr>
          </a:p>
        </p:txBody>
      </p:sp>
      <p:sp>
        <p:nvSpPr>
          <p:cNvPr id="5" name="Прямоугольник 4"/>
          <p:cNvSpPr/>
          <p:nvPr/>
        </p:nvSpPr>
        <p:spPr>
          <a:xfrm>
            <a:off x="251520" y="4941168"/>
            <a:ext cx="8640960" cy="1754326"/>
          </a:xfrm>
          <a:prstGeom prst="rect">
            <a:avLst/>
          </a:prstGeom>
        </p:spPr>
        <p:txBody>
          <a:bodyPr wrap="square">
            <a:spAutoFit/>
          </a:bodyPr>
          <a:lstStyle/>
          <a:p>
            <a:r>
              <a:rPr lang="ru-RU" dirty="0" smtClean="0">
                <a:latin typeface="Times New Roman" pitchFamily="18" charset="0"/>
                <a:cs typeface="Times New Roman" pitchFamily="18" charset="0"/>
              </a:rPr>
              <a:t>В общеобразовательных организациях, работающих в две смены, обучение 1, 5, 9-11 классов и классов для обучающихся с ограниченными возможностями здоровья проводится в первую смену.</a:t>
            </a:r>
          </a:p>
          <a:p>
            <a:r>
              <a:rPr lang="ru-RU" dirty="0" smtClean="0">
                <a:latin typeface="Times New Roman" pitchFamily="18" charset="0"/>
                <a:cs typeface="Times New Roman" pitchFamily="18" charset="0"/>
              </a:rPr>
              <a:t>Учебные занятия следует начинать не ранее 8 часов. Проведение нулевых уроков и обучение в три смены не допускается. </a:t>
            </a:r>
            <a:r>
              <a:rPr lang="ru-RU" b="1" dirty="0" smtClean="0">
                <a:solidFill>
                  <a:srgbClr val="C00000"/>
                </a:solidFill>
                <a:latin typeface="Times New Roman" pitchFamily="18" charset="0"/>
                <a:cs typeface="Times New Roman" pitchFamily="18" charset="0"/>
              </a:rPr>
              <a:t>Занятия второй смены должны заканчиваться не позднее 19 часов.</a:t>
            </a:r>
            <a:endParaRPr lang="ru-RU"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17505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260648"/>
            <a:ext cx="8389440" cy="6186309"/>
          </a:xfrm>
          <a:prstGeom prst="rect">
            <a:avLst/>
          </a:prstGeom>
        </p:spPr>
        <p:txBody>
          <a:bodyPr wrap="square">
            <a:spAutoFit/>
          </a:bodyPr>
          <a:lstStyle/>
          <a:p>
            <a:r>
              <a:rPr lang="ru-RU" b="1" dirty="0" smtClean="0">
                <a:solidFill>
                  <a:srgbClr val="C00000"/>
                </a:solidFill>
                <a:latin typeface="Times New Roman" pitchFamily="18" charset="0"/>
                <a:cs typeface="Times New Roman" pitchFamily="18" charset="0"/>
              </a:rPr>
              <a:t>П. 3.4.14</a:t>
            </a:r>
            <a:r>
              <a:rPr lang="ru-RU" dirty="0" smtClean="0">
                <a:solidFill>
                  <a:srgbClr val="C00000"/>
                </a:solidFill>
                <a:latin typeface="Times New Roman" pitchFamily="18" charset="0"/>
                <a:cs typeface="Times New Roman" pitchFamily="18" charset="0"/>
              </a:rPr>
              <a:t>. </a:t>
            </a:r>
          </a:p>
          <a:p>
            <a:r>
              <a:rPr lang="ru-RU" b="1" dirty="0" smtClean="0">
                <a:solidFill>
                  <a:srgbClr val="C00000"/>
                </a:solidFill>
                <a:latin typeface="Times New Roman" pitchFamily="18" charset="0"/>
                <a:cs typeface="Times New Roman" pitchFamily="18" charset="0"/>
              </a:rPr>
              <a:t>Предельная наполняемость отдельного класса </a:t>
            </a:r>
            <a:r>
              <a:rPr lang="ru-RU" dirty="0" smtClean="0">
                <a:latin typeface="Times New Roman" pitchFamily="18" charset="0"/>
                <a:cs typeface="Times New Roman" pitchFamily="18" charset="0"/>
              </a:rPr>
              <a:t>(группы), </a:t>
            </a:r>
            <a:r>
              <a:rPr lang="ru-RU" dirty="0" err="1" smtClean="0">
                <a:latin typeface="Times New Roman" pitchFamily="18" charset="0"/>
                <a:cs typeface="Times New Roman" pitchFamily="18" charset="0"/>
              </a:rPr>
              <a:t>группы</a:t>
            </a:r>
            <a:r>
              <a:rPr lang="ru-RU" dirty="0" smtClean="0">
                <a:latin typeface="Times New Roman" pitchFamily="18" charset="0"/>
                <a:cs typeface="Times New Roman" pitchFamily="18" charset="0"/>
              </a:rPr>
              <a:t> продленного дня для обучающихся с ограниченными возможностями здоровья устанавливается в зависимости от нозологической группы:</a:t>
            </a:r>
          </a:p>
          <a:p>
            <a:r>
              <a:rPr lang="ru-RU" dirty="0" smtClean="0">
                <a:latin typeface="Times New Roman" pitchFamily="18" charset="0"/>
                <a:cs typeface="Times New Roman" pitchFamily="18" charset="0"/>
              </a:rPr>
              <a:t>для глухих обучающихся - 6 человек,</a:t>
            </a:r>
          </a:p>
          <a:p>
            <a:r>
              <a:rPr lang="ru-RU" dirty="0" smtClean="0">
                <a:latin typeface="Times New Roman" pitchFamily="18" charset="0"/>
                <a:cs typeface="Times New Roman" pitchFamily="18" charset="0"/>
              </a:rPr>
              <a:t>для слабослышащих и позднооглохших обучающихся с легким недоразвитием речи, обусловленным нарушением слуха, - 10 человек,</a:t>
            </a:r>
          </a:p>
          <a:p>
            <a:r>
              <a:rPr lang="ru-RU" dirty="0" smtClean="0">
                <a:latin typeface="Times New Roman" pitchFamily="18" charset="0"/>
                <a:cs typeface="Times New Roman" pitchFamily="18" charset="0"/>
              </a:rPr>
              <a:t>для слабослышащих и позднооглохших обучающихся с глубоким недоразвитием речи, обусловленным нарушением слуха, - 6 человек,</a:t>
            </a:r>
          </a:p>
          <a:p>
            <a:r>
              <a:rPr lang="ru-RU" dirty="0" smtClean="0">
                <a:latin typeface="Times New Roman" pitchFamily="18" charset="0"/>
                <a:cs typeface="Times New Roman" pitchFamily="18" charset="0"/>
              </a:rPr>
              <a:t>для слепых обучающихся - 8 человек,</a:t>
            </a:r>
          </a:p>
          <a:p>
            <a:r>
              <a:rPr lang="ru-RU" dirty="0" smtClean="0">
                <a:latin typeface="Times New Roman" pitchFamily="18" charset="0"/>
                <a:cs typeface="Times New Roman" pitchFamily="18" charset="0"/>
              </a:rPr>
              <a:t>для слабовидящих обучающихся - 12 человек,</a:t>
            </a:r>
          </a:p>
          <a:p>
            <a:r>
              <a:rPr lang="ru-RU" dirty="0" smtClean="0">
                <a:latin typeface="Times New Roman" pitchFamily="18" charset="0"/>
                <a:cs typeface="Times New Roman" pitchFamily="18" charset="0"/>
              </a:rPr>
              <a:t>для обучающихся с тяжелыми нарушениями речи - 12 человек,</a:t>
            </a:r>
          </a:p>
          <a:p>
            <a:r>
              <a:rPr lang="ru-RU" dirty="0" smtClean="0">
                <a:latin typeface="Times New Roman" pitchFamily="18" charset="0"/>
                <a:cs typeface="Times New Roman" pitchFamily="18" charset="0"/>
              </a:rPr>
              <a:t>для обучающихся с нарушениями опорно-двигательного аппарата - 10 человек,</a:t>
            </a:r>
          </a:p>
          <a:p>
            <a:r>
              <a:rPr lang="ru-RU" dirty="0" smtClean="0">
                <a:latin typeface="Times New Roman" pitchFamily="18" charset="0"/>
                <a:cs typeface="Times New Roman" pitchFamily="18" charset="0"/>
              </a:rPr>
              <a:t>для обучающихся, имеющих задержку психического развития, - 12 человек,</a:t>
            </a:r>
          </a:p>
          <a:p>
            <a:r>
              <a:rPr lang="ru-RU" dirty="0" smtClean="0">
                <a:latin typeface="Times New Roman" pitchFamily="18" charset="0"/>
                <a:cs typeface="Times New Roman" pitchFamily="18" charset="0"/>
              </a:rPr>
              <a:t>для учащихся с умственной отсталостью (интеллектуальными нарушениями) -12 человек,</a:t>
            </a:r>
          </a:p>
          <a:p>
            <a:r>
              <a:rPr lang="ru-RU" dirty="0" smtClean="0">
                <a:latin typeface="Times New Roman" pitchFamily="18" charset="0"/>
                <a:cs typeface="Times New Roman" pitchFamily="18" charset="0"/>
              </a:rPr>
              <a:t>для обучающихся с расстройствами </a:t>
            </a:r>
            <a:r>
              <a:rPr lang="ru-RU" dirty="0" err="1" smtClean="0">
                <a:latin typeface="Times New Roman" pitchFamily="18" charset="0"/>
                <a:cs typeface="Times New Roman" pitchFamily="18" charset="0"/>
              </a:rPr>
              <a:t>аутистического</a:t>
            </a:r>
            <a:r>
              <a:rPr lang="ru-RU" dirty="0" smtClean="0">
                <a:latin typeface="Times New Roman" pitchFamily="18" charset="0"/>
                <a:cs typeface="Times New Roman" pitchFamily="18" charset="0"/>
              </a:rPr>
              <a:t> спектра - 8 человек, для обучающихся со сложными дефектами (с тяжелыми множественными нарушениями развития) - 5 человек.</a:t>
            </a:r>
          </a:p>
          <a:p>
            <a:r>
              <a:rPr lang="ru-RU" b="1" dirty="0" smtClean="0">
                <a:latin typeface="Times New Roman" pitchFamily="18" charset="0"/>
                <a:cs typeface="Times New Roman" pitchFamily="18" charset="0"/>
              </a:rPr>
              <a:t>Количество обучающихся с ограниченными возможностями здоровья </a:t>
            </a:r>
            <a:r>
              <a:rPr lang="ru-RU" dirty="0" smtClean="0">
                <a:latin typeface="Times New Roman" pitchFamily="18" charset="0"/>
                <a:cs typeface="Times New Roman" pitchFamily="18" charset="0"/>
              </a:rPr>
              <a:t>устанавливается из расчета </a:t>
            </a:r>
            <a:r>
              <a:rPr lang="ru-RU" b="1" dirty="0" smtClean="0">
                <a:solidFill>
                  <a:srgbClr val="C00000"/>
                </a:solidFill>
                <a:latin typeface="Times New Roman" pitchFamily="18" charset="0"/>
                <a:cs typeface="Times New Roman" pitchFamily="18" charset="0"/>
              </a:rPr>
              <a:t>не более 3 обучающихся </a:t>
            </a:r>
            <a:r>
              <a:rPr lang="ru-RU" dirty="0" smtClean="0">
                <a:latin typeface="Times New Roman" pitchFamily="18" charset="0"/>
                <a:cs typeface="Times New Roman" pitchFamily="18" charset="0"/>
              </a:rPr>
              <a:t>при получении образования совместно с другими учащимися.</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289042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32656"/>
            <a:ext cx="8784976" cy="4524315"/>
          </a:xfrm>
          <a:prstGeom prst="rect">
            <a:avLst/>
          </a:prstGeom>
        </p:spPr>
        <p:txBody>
          <a:bodyPr wrap="square">
            <a:spAutoFit/>
          </a:bodyPr>
          <a:lstStyle/>
          <a:p>
            <a:r>
              <a:rPr lang="ru-RU" b="1" dirty="0" smtClean="0">
                <a:solidFill>
                  <a:srgbClr val="C00000"/>
                </a:solidFill>
              </a:rPr>
              <a:t>П. 3.4.16 </a:t>
            </a:r>
          </a:p>
          <a:p>
            <a:r>
              <a:rPr lang="ru-RU" dirty="0" smtClean="0"/>
              <a:t>С целью профилактики переутомления в годовом календарном учебном плане обучающихся должно быть предусмотрено чередование периодов учебного времен, сессий и каникул</a:t>
            </a:r>
            <a:r>
              <a:rPr lang="ru-RU" b="1" dirty="0" smtClean="0">
                <a:solidFill>
                  <a:srgbClr val="C00000"/>
                </a:solidFill>
              </a:rPr>
              <a:t>. Продолжительность каникул должна составлять не менее 7 календарных дней.</a:t>
            </a:r>
          </a:p>
          <a:p>
            <a:r>
              <a:rPr lang="ru-RU" dirty="0" smtClean="0"/>
              <a:t>Образовательная недельная нагрузка распределяется равномерно в течение учебной недели, при этом объем максимально допустимой нагрузки в течение дня составляет:</a:t>
            </a:r>
          </a:p>
          <a:p>
            <a:r>
              <a:rPr lang="ru-RU" dirty="0" smtClean="0">
                <a:solidFill>
                  <a:srgbClr val="C00000"/>
                </a:solidFill>
              </a:rPr>
              <a:t>для обучающихся 1-х классов </a:t>
            </a:r>
            <a:r>
              <a:rPr lang="ru-RU" dirty="0" smtClean="0"/>
              <a:t>- не должен превышать 4 уроков и один раз в неделю - 5 уроков, за счет урока физической культуры,</a:t>
            </a:r>
          </a:p>
          <a:p>
            <a:r>
              <a:rPr lang="ru-RU" dirty="0" smtClean="0">
                <a:solidFill>
                  <a:srgbClr val="C00000"/>
                </a:solidFill>
              </a:rPr>
              <a:t>для обучающихся 2-4 классов </a:t>
            </a:r>
            <a:r>
              <a:rPr lang="ru-RU" dirty="0" smtClean="0"/>
              <a:t>- не более 5 уроков и один раз в неделю 6 уроков за счет урока физической культуры,</a:t>
            </a:r>
          </a:p>
          <a:p>
            <a:r>
              <a:rPr lang="ru-RU" dirty="0" smtClean="0">
                <a:solidFill>
                  <a:srgbClr val="C00000"/>
                </a:solidFill>
              </a:rPr>
              <a:t>для обучающихся 5-6 классов </a:t>
            </a:r>
            <a:r>
              <a:rPr lang="ru-RU" dirty="0" smtClean="0"/>
              <a:t>- не более 6 уроков,</a:t>
            </a:r>
          </a:p>
          <a:p>
            <a:r>
              <a:rPr lang="ru-RU" dirty="0" smtClean="0">
                <a:solidFill>
                  <a:srgbClr val="C00000"/>
                </a:solidFill>
              </a:rPr>
              <a:t>для обучающихся 7-11 классов </a:t>
            </a:r>
            <a:r>
              <a:rPr lang="ru-RU" dirty="0" smtClean="0"/>
              <a:t>- не более 7 уроков.</a:t>
            </a:r>
          </a:p>
          <a:p>
            <a:endParaRPr lang="ru-RU" dirty="0" smtClean="0"/>
          </a:p>
          <a:p>
            <a:endParaRPr lang="ru-RU" dirty="0" smtClean="0"/>
          </a:p>
          <a:p>
            <a:endParaRPr lang="ru-RU" b="1" dirty="0" smtClean="0">
              <a:solidFill>
                <a:srgbClr val="C00000"/>
              </a:solidFill>
            </a:endParaRPr>
          </a:p>
        </p:txBody>
      </p:sp>
      <p:sp>
        <p:nvSpPr>
          <p:cNvPr id="3" name="Прямоугольник 2"/>
          <p:cNvSpPr/>
          <p:nvPr/>
        </p:nvSpPr>
        <p:spPr>
          <a:xfrm>
            <a:off x="251520" y="3995678"/>
            <a:ext cx="8640960" cy="2585323"/>
          </a:xfrm>
          <a:prstGeom prst="rect">
            <a:avLst/>
          </a:prstGeom>
        </p:spPr>
        <p:txBody>
          <a:bodyPr wrap="square">
            <a:spAutoFit/>
          </a:bodyPr>
          <a:lstStyle/>
          <a:p>
            <a:r>
              <a:rPr lang="ru-RU" dirty="0" smtClean="0"/>
              <a:t>Обучение в 1 классе осуществляется с соблюдением следующих требований:</a:t>
            </a:r>
          </a:p>
          <a:p>
            <a:r>
              <a:rPr lang="ru-RU" dirty="0" smtClean="0"/>
              <a:t>учебные занятия проводятся по 5-дневной учебной неделе и только в первую смену,</a:t>
            </a:r>
          </a:p>
          <a:p>
            <a:r>
              <a:rPr lang="ru-RU" dirty="0" smtClean="0"/>
              <a:t>обучение в первом полугодии: в сентябре, октябре - по 3 урока в день по 35 минут каждый, в ноябре-декабре - по 4 урока в день по 35 минут каждый</a:t>
            </a:r>
            <a:r>
              <a:rPr lang="ru-RU" b="1" dirty="0" smtClean="0">
                <a:solidFill>
                  <a:srgbClr val="C00000"/>
                </a:solidFill>
              </a:rPr>
              <a:t>; в январе - мае - по 4 урока в день по 40 минут каждый,</a:t>
            </a:r>
          </a:p>
          <a:p>
            <a:r>
              <a:rPr lang="ru-RU" dirty="0" smtClean="0"/>
              <a:t>в середине учебного дня организуется динамическая пауза продолжительностью </a:t>
            </a:r>
            <a:r>
              <a:rPr lang="ru-RU" b="1" dirty="0" smtClean="0">
                <a:solidFill>
                  <a:srgbClr val="C00000"/>
                </a:solidFill>
              </a:rPr>
              <a:t>не менее 40 минут,</a:t>
            </a:r>
          </a:p>
          <a:p>
            <a:r>
              <a:rPr lang="ru-RU" dirty="0" smtClean="0"/>
              <a:t>предоставляются </a:t>
            </a:r>
            <a:r>
              <a:rPr lang="ru-RU" b="1" dirty="0" smtClean="0">
                <a:solidFill>
                  <a:srgbClr val="C00000"/>
                </a:solidFill>
              </a:rPr>
              <a:t>дополнительные недельные каникулы </a:t>
            </a:r>
            <a:r>
              <a:rPr lang="ru-RU" dirty="0" smtClean="0"/>
              <a:t>в середине третьей четверти при четвертном режиме обучения.</a:t>
            </a:r>
            <a:endParaRPr lang="ru-RU" dirty="0"/>
          </a:p>
        </p:txBody>
      </p:sp>
    </p:spTree>
    <p:extLst>
      <p:ext uri="{BB962C8B-B14F-4D97-AF65-F5344CB8AC3E}">
        <p14:creationId xmlns:p14="http://schemas.microsoft.com/office/powerpoint/2010/main" val="3078644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260648"/>
            <a:ext cx="8496944" cy="646331"/>
          </a:xfrm>
          <a:prstGeom prst="rect">
            <a:avLst/>
          </a:prstGeom>
        </p:spPr>
        <p:txBody>
          <a:bodyPr wrap="square">
            <a:spAutoFit/>
          </a:bodyPr>
          <a:lstStyle/>
          <a:p>
            <a:r>
              <a:rPr lang="ru-RU" b="1" dirty="0" smtClean="0">
                <a:solidFill>
                  <a:srgbClr val="C00000"/>
                </a:solidFill>
              </a:rPr>
              <a:t>П. 3.4.16</a:t>
            </a:r>
          </a:p>
          <a:p>
            <a:r>
              <a:rPr lang="ru-RU" b="1" dirty="0" smtClean="0">
                <a:solidFill>
                  <a:srgbClr val="C00000"/>
                </a:solidFill>
              </a:rPr>
              <a:t> </a:t>
            </a:r>
          </a:p>
        </p:txBody>
      </p:sp>
      <p:sp>
        <p:nvSpPr>
          <p:cNvPr id="3" name="Прямоугольник 2"/>
          <p:cNvSpPr/>
          <p:nvPr/>
        </p:nvSpPr>
        <p:spPr>
          <a:xfrm>
            <a:off x="323528" y="692696"/>
            <a:ext cx="8568952" cy="7017306"/>
          </a:xfrm>
          <a:prstGeom prst="rect">
            <a:avLst/>
          </a:prstGeom>
        </p:spPr>
        <p:txBody>
          <a:bodyPr wrap="square">
            <a:spAutoFit/>
          </a:bodyPr>
          <a:lstStyle/>
          <a:p>
            <a:r>
              <a:rPr lang="ru-RU" dirty="0" smtClean="0"/>
              <a:t>Факультативные занятия и занятия по программам дополнительного образования, планируют на дни с наименьшим количеством обязательных уроков. Между началом факультативных (дополнительных) занятий и последним уроком необходимо организовывать перерыв продолжительностью </a:t>
            </a:r>
            <a:r>
              <a:rPr lang="ru-RU" b="1" dirty="0" smtClean="0">
                <a:solidFill>
                  <a:srgbClr val="C00000"/>
                </a:solidFill>
              </a:rPr>
              <a:t>не менее 20 минут</a:t>
            </a:r>
            <a:r>
              <a:rPr lang="ru-RU" dirty="0" smtClean="0"/>
              <a:t>.</a:t>
            </a:r>
          </a:p>
          <a:p>
            <a:endParaRPr lang="ru-RU" dirty="0" smtClean="0"/>
          </a:p>
          <a:p>
            <a:r>
              <a:rPr lang="ru-RU" b="1" dirty="0" smtClean="0">
                <a:solidFill>
                  <a:srgbClr val="C00000"/>
                </a:solidFill>
              </a:rPr>
              <a:t>Продолжительность перемены между урочной и внеурочной деятельностью должна составлять не менее 30 минут</a:t>
            </a:r>
            <a:r>
              <a:rPr lang="ru-RU" dirty="0" smtClean="0"/>
              <a:t>, за исключением обучающихся с ограниченными возможностями здоровья, обучение которых осуществляется по специальной индивидуальной программе развития.</a:t>
            </a:r>
          </a:p>
          <a:p>
            <a:endParaRPr lang="ru-RU" dirty="0" smtClean="0"/>
          </a:p>
          <a:p>
            <a:r>
              <a:rPr lang="ru-RU" b="1" dirty="0" smtClean="0">
                <a:solidFill>
                  <a:srgbClr val="C00000"/>
                </a:solidFill>
              </a:rPr>
              <a:t>П. 3.5.12. </a:t>
            </a:r>
          </a:p>
          <a:p>
            <a:r>
              <a:rPr lang="ru-RU" dirty="0" smtClean="0"/>
              <a:t>При реализации образовательных программ с использованием дистанционных образовательных технологий, электронного обучения расписание занятий составляется с учетом дневной и недельной динамики умственной работоспособности обучающихся и трудности учебных предметов. Обучение должно заканчиваться </a:t>
            </a:r>
            <a:r>
              <a:rPr lang="ru-RU" b="1" dirty="0" smtClean="0">
                <a:solidFill>
                  <a:srgbClr val="C00000"/>
                </a:solidFill>
              </a:rPr>
              <a:t>не позднее 18.00 часов</a:t>
            </a:r>
            <a:r>
              <a:rPr lang="ru-RU" dirty="0" smtClean="0"/>
              <a:t>. Продолжительность урока </a:t>
            </a:r>
            <a:r>
              <a:rPr lang="ru-RU" b="1" dirty="0" smtClean="0">
                <a:solidFill>
                  <a:srgbClr val="C00000"/>
                </a:solidFill>
              </a:rPr>
              <a:t>не должна превышать 40 минут.</a:t>
            </a:r>
          </a:p>
          <a:p>
            <a:endParaRPr lang="ru-RU" b="1" dirty="0" smtClean="0">
              <a:solidFill>
                <a:srgbClr val="C00000"/>
              </a:solidFill>
            </a:endParaRPr>
          </a:p>
          <a:p>
            <a:r>
              <a:rPr lang="ru-RU" b="1" dirty="0" smtClean="0">
                <a:solidFill>
                  <a:srgbClr val="C00000"/>
                </a:solidFill>
              </a:rPr>
              <a:t>П. 3.5.13.</a:t>
            </a:r>
          </a:p>
          <a:p>
            <a:r>
              <a:rPr lang="ru-RU" dirty="0" smtClean="0"/>
              <a:t> Режим учебного дня, в том числе во время учебных занятий, должен включать различные формы двигательной активности.</a:t>
            </a:r>
          </a:p>
          <a:p>
            <a:endParaRPr lang="ru-RU" dirty="0" smtClean="0"/>
          </a:p>
          <a:p>
            <a:endParaRPr lang="ru-RU" dirty="0" smtClean="0"/>
          </a:p>
          <a:p>
            <a:endParaRPr lang="ru-RU" dirty="0" smtClean="0"/>
          </a:p>
          <a:p>
            <a:endParaRPr lang="ru-RU" dirty="0"/>
          </a:p>
        </p:txBody>
      </p:sp>
    </p:spTree>
    <p:extLst>
      <p:ext uri="{BB962C8B-B14F-4D97-AF65-F5344CB8AC3E}">
        <p14:creationId xmlns:p14="http://schemas.microsoft.com/office/powerpoint/2010/main" val="389023289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TotalTime>
  <Words>4841</Words>
  <Application>Microsoft Office PowerPoint</Application>
  <PresentationFormat>Экран (4:3)</PresentationFormat>
  <Paragraphs>477</Paragraphs>
  <Slides>42</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42</vt:i4>
      </vt:variant>
    </vt:vector>
  </HeadingPairs>
  <TitlesOfParts>
    <vt:vector size="44" baseType="lpstr">
      <vt:lpstr>Тема Office</vt:lpstr>
      <vt:lpstr>PDF</vt:lpstr>
      <vt:lpstr> муниципальное казенное учреждение дополнительного профессионального образования  города Новосибирска «Городской центр развития образования»     Экспертиза ООП и образовательной деятельности ОУ  в рамках контроля качества образования   </vt:lpstr>
      <vt:lpstr>Презентация PowerPoint</vt:lpstr>
      <vt:lpstr>Презентация PowerPoint</vt:lpstr>
      <vt:lpstr>Презентация PowerPoint</vt:lpstr>
      <vt:lpstr>Нормативно-правовые акты, которыми установлены обязательные требования: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Как обеспечить выполнение ООП ФГОС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Резник Татьяна Викторовна</dc:creator>
  <cp:lastModifiedBy>SmartBoard</cp:lastModifiedBy>
  <cp:revision>38</cp:revision>
  <dcterms:created xsi:type="dcterms:W3CDTF">2019-06-05T09:03:23Z</dcterms:created>
  <dcterms:modified xsi:type="dcterms:W3CDTF">2021-02-12T03:09:16Z</dcterms:modified>
</cp:coreProperties>
</file>